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41" r:id="rId3"/>
    <p:sldId id="1064" r:id="rId4"/>
    <p:sldId id="1058" r:id="rId5"/>
    <p:sldId id="1061" r:id="rId6"/>
    <p:sldId id="1027" r:id="rId7"/>
    <p:sldId id="1039" r:id="rId8"/>
    <p:sldId id="309" r:id="rId9"/>
    <p:sldId id="1032" r:id="rId10"/>
    <p:sldId id="1041" r:id="rId11"/>
    <p:sldId id="1020" r:id="rId12"/>
    <p:sldId id="1037" r:id="rId13"/>
    <p:sldId id="338" r:id="rId14"/>
    <p:sldId id="1038" r:id="rId15"/>
    <p:sldId id="1047" r:id="rId16"/>
    <p:sldId id="1053" r:id="rId17"/>
    <p:sldId id="345" r:id="rId18"/>
    <p:sldId id="1052" r:id="rId19"/>
    <p:sldId id="354" r:id="rId20"/>
    <p:sldId id="1023" r:id="rId21"/>
    <p:sldId id="257" r:id="rId22"/>
    <p:sldId id="1044" r:id="rId23"/>
    <p:sldId id="1045" r:id="rId24"/>
    <p:sldId id="1049" r:id="rId25"/>
    <p:sldId id="1048" r:id="rId26"/>
    <p:sldId id="1051" r:id="rId27"/>
    <p:sldId id="1062" r:id="rId28"/>
    <p:sldId id="1054" r:id="rId29"/>
    <p:sldId id="366"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 Broström"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80" d="100"/>
          <a:sy n="80" d="100"/>
        </p:scale>
        <p:origin x="100"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0A096-0801-4C36-BC4C-5549B136BB24}" type="datetimeFigureOut">
              <a:rPr lang="sv-SE" smtClean="0"/>
              <a:t>2022-04-02</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2487D-BC88-4D84-AEE4-BB86C69136D1}" type="slidenum">
              <a:rPr lang="sv-SE" smtClean="0"/>
              <a:t>‹#›</a:t>
            </a:fld>
            <a:endParaRPr lang="sv-SE"/>
          </a:p>
        </p:txBody>
      </p:sp>
    </p:spTree>
    <p:extLst>
      <p:ext uri="{BB962C8B-B14F-4D97-AF65-F5344CB8AC3E}">
        <p14:creationId xmlns:p14="http://schemas.microsoft.com/office/powerpoint/2010/main" val="305423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133A7E5-E1EC-4281-B45F-D5EC6B33CBC4}"/>
              </a:ext>
            </a:extLst>
          </p:cNvPr>
          <p:cNvSpPr txBox="1">
            <a:spLocks noGrp="1" noChangeArrowheads="1"/>
          </p:cNvSpPr>
          <p:nvPr/>
        </p:nvSpPr>
        <p:spPr bwMode="auto">
          <a:xfrm>
            <a:off x="4024313" y="9721850"/>
            <a:ext cx="307816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555" tIns="47777" rIns="95555" bIns="47777" anchor="b"/>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1141165-02F5-49DC-BA1A-FD0DB6F888AA}" type="slidenum">
              <a:rPr lang="sv-SE" altLang="sv-SE">
                <a:latin typeface="Times New Roman" panose="02020603050405020304" pitchFamily="18" charset="0"/>
              </a:rPr>
              <a:pPr algn="r" eaLnBrk="1" hangingPunct="1">
                <a:spcBef>
                  <a:spcPct val="0"/>
                </a:spcBef>
              </a:pPr>
              <a:t>7</a:t>
            </a:fld>
            <a:endParaRPr lang="sv-SE" altLang="sv-SE">
              <a:latin typeface="Times New Roman" panose="02020603050405020304" pitchFamily="18" charset="0"/>
            </a:endParaRPr>
          </a:p>
        </p:txBody>
      </p:sp>
      <p:sp>
        <p:nvSpPr>
          <p:cNvPr id="25603" name="Rectangle 2">
            <a:extLst>
              <a:ext uri="{FF2B5EF4-FFF2-40B4-BE49-F238E27FC236}">
                <a16:creationId xmlns:a16="http://schemas.microsoft.com/office/drawing/2014/main" id="{2BF9C3B1-6972-4A5F-A950-75510CFBA59F}"/>
              </a:ext>
            </a:extLst>
          </p:cNvPr>
          <p:cNvSpPr>
            <a:spLocks noGrp="1" noRot="1" noChangeAspect="1" noChangeArrowheads="1" noTextEdit="1"/>
          </p:cNvSpPr>
          <p:nvPr>
            <p:ph type="sldImg"/>
          </p:nvPr>
        </p:nvSpPr>
        <p:spPr>
          <a:xfrm>
            <a:off x="139700" y="339725"/>
            <a:ext cx="6823075" cy="3838575"/>
          </a:xfrm>
          <a:ln/>
        </p:spPr>
      </p:sp>
      <p:sp>
        <p:nvSpPr>
          <p:cNvPr id="25604" name="Rectangle 3">
            <a:extLst>
              <a:ext uri="{FF2B5EF4-FFF2-40B4-BE49-F238E27FC236}">
                <a16:creationId xmlns:a16="http://schemas.microsoft.com/office/drawing/2014/main" id="{25E519D4-7479-4B3D-B6FB-64D7C8E8A6CA}"/>
              </a:ext>
            </a:extLst>
          </p:cNvPr>
          <p:cNvSpPr>
            <a:spLocks noGrp="1" noChangeArrowheads="1"/>
          </p:cNvSpPr>
          <p:nvPr>
            <p:ph type="body" idx="1"/>
          </p:nvPr>
        </p:nvSpPr>
        <p:spPr>
          <a:xfrm>
            <a:off x="947738" y="4178300"/>
            <a:ext cx="5837237" cy="4606925"/>
          </a:xfrm>
          <a:noFill/>
        </p:spPr>
        <p:txBody>
          <a:bodyPr wrap="none" lIns="95555" tIns="47777" rIns="95555" bIns="47777"/>
          <a:lstStyle/>
          <a:p>
            <a:pPr eaLnBrk="1" hangingPunct="1"/>
            <a:r>
              <a:rPr lang="sv-SE" altLang="sv-SE">
                <a:latin typeface="Arial" panose="020B0604020202020204" pitchFamily="34" charset="0"/>
              </a:rPr>
              <a:t>En stor del av de personer som har obstruktiv sömnapné har också problem med högt blodtryck, diabetes, förhöjda blodfettsnivåer och övervikt. </a:t>
            </a:r>
          </a:p>
          <a:p>
            <a:pPr eaLnBrk="1" hangingPunct="1"/>
            <a:endParaRPr lang="sv-SE" altLang="sv-SE" sz="800">
              <a:latin typeface="Arial" panose="020B0604020202020204" pitchFamily="34" charset="0"/>
            </a:endParaRPr>
          </a:p>
          <a:p>
            <a:pPr eaLnBrk="1" hangingPunct="1"/>
            <a:r>
              <a:rPr lang="sv-SE" altLang="sv-SE">
                <a:latin typeface="Arial" panose="020B0604020202020204" pitchFamily="34" charset="0"/>
              </a:rPr>
              <a:t>Sambandet mellan obstruktiv sömnapné och högt blodtryck är känt sedan lång tid. Normalt är puls och blodtryck lägre under natten jämfört med under dagen, men hos en person med obstruktiv sömnapné gäller inte alltid detta. Blodtrycket varierar vid obstruktiv sömnapné kraftigt under natten med en generellt högre nivå än normalt. Orsaken antas vara att de nattliga andningsuppehållen leder till en kraftigt ökad stress för kroppen. Stressen leder till en ökning av aktivitet i den del av nervsystemet (sympatiska nervsystemet) som höjer puls och blodtryck. Denna förändring kan bli bestående och leda till högt blodtryck  även dagtid. Studier har visat att risken att lida av högt blodtryck ökar med 2-3 gånger om man också har obstruktiv sömnapné. Behandling med CPAP minskar vanligtvis det förhöjda blodtrycket.</a:t>
            </a:r>
          </a:p>
          <a:p>
            <a:pPr eaLnBrk="1" hangingPunct="1"/>
            <a:endParaRPr lang="sv-SE" altLang="sv-SE" sz="800">
              <a:latin typeface="Arial" panose="020B0604020202020204" pitchFamily="34" charset="0"/>
            </a:endParaRPr>
          </a:p>
          <a:p>
            <a:pPr eaLnBrk="1" hangingPunct="1"/>
            <a:r>
              <a:rPr lang="sv-SE" altLang="sv-SE">
                <a:latin typeface="Arial" panose="020B0604020202020204" pitchFamily="34" charset="0"/>
              </a:rPr>
              <a:t>Övervikt förekommer ofta hos personer med obstruktiv sömnapné , även om detta inte gäller alla. Övervikt kan ses både som en orsak, men också som en effekt av andningsuppehållen. Hormoner som styr ämnesomsättningen påverkas av andningsuppehållen, vilket leder till minskad fettförbränning. Sömnstörningar i sig ger också ökad hunger, och framför allt ett ökat begär efter sötsaker. Studier har visat att risken att drabbas av diabetes också ökar. Möjligheten att minska sin vikt kan därför troligtvis öka efter att behandling för obstruktiv sömnapné inletts. </a:t>
            </a:r>
          </a:p>
          <a:p>
            <a:pPr eaLnBrk="1" hangingPunct="1"/>
            <a:endParaRPr lang="sv-SE" altLang="sv-SE" sz="800">
              <a:latin typeface="Arial" panose="020B0604020202020204" pitchFamily="34" charset="0"/>
            </a:endParaRPr>
          </a:p>
          <a:p>
            <a:pPr eaLnBrk="1" hangingPunct="1"/>
            <a:r>
              <a:rPr lang="sv-SE" altLang="sv-SE">
                <a:latin typeface="Arial" panose="020B0604020202020204" pitchFamily="34" charset="0"/>
              </a:rPr>
              <a:t>Kombinationen av dessa olika faktorer under en längre ökar risken att drabbas av hjärt-kärlsjukdom.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 </a:t>
            </a:r>
          </a:p>
          <a:p>
            <a:pPr eaLnBrk="1" hangingPunct="1"/>
            <a:endParaRPr lang="sv-SE" altLang="sv-SE">
              <a:latin typeface="Arial" panose="020B0604020202020204" pitchFamily="34" charset="0"/>
            </a:endParaRPr>
          </a:p>
        </p:txBody>
      </p:sp>
    </p:spTree>
    <p:extLst>
      <p:ext uri="{BB962C8B-B14F-4D97-AF65-F5344CB8AC3E}">
        <p14:creationId xmlns:p14="http://schemas.microsoft.com/office/powerpoint/2010/main" val="291579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133A7E5-E1EC-4281-B45F-D5EC6B33CBC4}"/>
              </a:ext>
            </a:extLst>
          </p:cNvPr>
          <p:cNvSpPr txBox="1">
            <a:spLocks noGrp="1" noChangeArrowheads="1"/>
          </p:cNvSpPr>
          <p:nvPr/>
        </p:nvSpPr>
        <p:spPr bwMode="auto">
          <a:xfrm>
            <a:off x="4024313" y="9721850"/>
            <a:ext cx="307816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555" tIns="47777" rIns="95555" bIns="47777" anchor="b"/>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1141165-02F5-49DC-BA1A-FD0DB6F888AA}" type="slidenum">
              <a:rPr lang="sv-SE" altLang="sv-SE">
                <a:latin typeface="Times New Roman" panose="02020603050405020304" pitchFamily="18" charset="0"/>
              </a:rPr>
              <a:pPr algn="r" eaLnBrk="1" hangingPunct="1">
                <a:spcBef>
                  <a:spcPct val="0"/>
                </a:spcBef>
              </a:pPr>
              <a:t>20</a:t>
            </a:fld>
            <a:endParaRPr lang="sv-SE" altLang="sv-SE">
              <a:latin typeface="Times New Roman" panose="02020603050405020304" pitchFamily="18" charset="0"/>
            </a:endParaRPr>
          </a:p>
        </p:txBody>
      </p:sp>
      <p:sp>
        <p:nvSpPr>
          <p:cNvPr id="25603" name="Rectangle 2">
            <a:extLst>
              <a:ext uri="{FF2B5EF4-FFF2-40B4-BE49-F238E27FC236}">
                <a16:creationId xmlns:a16="http://schemas.microsoft.com/office/drawing/2014/main" id="{2BF9C3B1-6972-4A5F-A950-75510CFBA59F}"/>
              </a:ext>
            </a:extLst>
          </p:cNvPr>
          <p:cNvSpPr>
            <a:spLocks noGrp="1" noRot="1" noChangeAspect="1" noChangeArrowheads="1" noTextEdit="1"/>
          </p:cNvSpPr>
          <p:nvPr>
            <p:ph type="sldImg"/>
          </p:nvPr>
        </p:nvSpPr>
        <p:spPr>
          <a:xfrm>
            <a:off x="139700" y="339725"/>
            <a:ext cx="6823075" cy="3838575"/>
          </a:xfrm>
          <a:ln/>
        </p:spPr>
      </p:sp>
      <p:sp>
        <p:nvSpPr>
          <p:cNvPr id="25604" name="Rectangle 3">
            <a:extLst>
              <a:ext uri="{FF2B5EF4-FFF2-40B4-BE49-F238E27FC236}">
                <a16:creationId xmlns:a16="http://schemas.microsoft.com/office/drawing/2014/main" id="{25E519D4-7479-4B3D-B6FB-64D7C8E8A6CA}"/>
              </a:ext>
            </a:extLst>
          </p:cNvPr>
          <p:cNvSpPr>
            <a:spLocks noGrp="1" noChangeArrowheads="1"/>
          </p:cNvSpPr>
          <p:nvPr>
            <p:ph type="body" idx="1"/>
          </p:nvPr>
        </p:nvSpPr>
        <p:spPr>
          <a:xfrm>
            <a:off x="947738" y="4178300"/>
            <a:ext cx="5837237" cy="4606925"/>
          </a:xfrm>
          <a:noFill/>
        </p:spPr>
        <p:txBody>
          <a:bodyPr wrap="none" lIns="95555" tIns="47777" rIns="95555" bIns="47777"/>
          <a:lstStyle/>
          <a:p>
            <a:pPr eaLnBrk="1" hangingPunct="1"/>
            <a:r>
              <a:rPr lang="sv-SE" altLang="sv-SE">
                <a:latin typeface="Arial" panose="020B0604020202020204" pitchFamily="34" charset="0"/>
              </a:rPr>
              <a:t>En stor del av de personer som har obstruktiv sömnapné har också problem med högt blodtryck, diabetes, förhöjda blodfettsnivåer och övervikt. </a:t>
            </a:r>
          </a:p>
          <a:p>
            <a:pPr eaLnBrk="1" hangingPunct="1"/>
            <a:endParaRPr lang="sv-SE" altLang="sv-SE" sz="800">
              <a:latin typeface="Arial" panose="020B0604020202020204" pitchFamily="34" charset="0"/>
            </a:endParaRPr>
          </a:p>
          <a:p>
            <a:pPr eaLnBrk="1" hangingPunct="1"/>
            <a:r>
              <a:rPr lang="sv-SE" altLang="sv-SE">
                <a:latin typeface="Arial" panose="020B0604020202020204" pitchFamily="34" charset="0"/>
              </a:rPr>
              <a:t>Sambandet mellan obstruktiv sömnapné och högt blodtryck är känt sedan lång tid. Normalt är puls och blodtryck lägre under natten jämfört med under dagen, men hos en person med obstruktiv sömnapné gäller inte alltid detta. Blodtrycket varierar vid obstruktiv sömnapné kraftigt under natten med en generellt högre nivå än normalt. Orsaken antas vara att de nattliga andningsuppehållen leder till en kraftigt ökad stress för kroppen. Stressen leder till en ökning av aktivitet i den del av nervsystemet (sympatiska nervsystemet) som höjer puls och blodtryck. Denna förändring kan bli bestående och leda till högt blodtryck  även dagtid. Studier har visat att risken att lida av högt blodtryck ökar med 2-3 gånger om man också har obstruktiv sömnapné. Behandling med CPAP minskar vanligtvis det förhöjda blodtrycket.</a:t>
            </a:r>
          </a:p>
          <a:p>
            <a:pPr eaLnBrk="1" hangingPunct="1"/>
            <a:endParaRPr lang="sv-SE" altLang="sv-SE" sz="800">
              <a:latin typeface="Arial" panose="020B0604020202020204" pitchFamily="34" charset="0"/>
            </a:endParaRPr>
          </a:p>
          <a:p>
            <a:pPr eaLnBrk="1" hangingPunct="1"/>
            <a:r>
              <a:rPr lang="sv-SE" altLang="sv-SE">
                <a:latin typeface="Arial" panose="020B0604020202020204" pitchFamily="34" charset="0"/>
              </a:rPr>
              <a:t>Övervikt förekommer ofta hos personer med obstruktiv sömnapné , även om detta inte gäller alla. Övervikt kan ses både som en orsak, men också som en effekt av andningsuppehållen. Hormoner som styr ämnesomsättningen påverkas av andningsuppehållen, vilket leder till minskad fettförbränning. Sömnstörningar i sig ger också ökad hunger, och framför allt ett ökat begär efter sötsaker. Studier har visat att risken att drabbas av diabetes också ökar. Möjligheten att minska sin vikt kan därför troligtvis öka efter att behandling för obstruktiv sömnapné inletts. </a:t>
            </a:r>
          </a:p>
          <a:p>
            <a:pPr eaLnBrk="1" hangingPunct="1"/>
            <a:endParaRPr lang="sv-SE" altLang="sv-SE" sz="800">
              <a:latin typeface="Arial" panose="020B0604020202020204" pitchFamily="34" charset="0"/>
            </a:endParaRPr>
          </a:p>
          <a:p>
            <a:pPr eaLnBrk="1" hangingPunct="1"/>
            <a:r>
              <a:rPr lang="sv-SE" altLang="sv-SE">
                <a:latin typeface="Arial" panose="020B0604020202020204" pitchFamily="34" charset="0"/>
              </a:rPr>
              <a:t>Kombinationen av dessa olika faktorer under en längre ökar risken att drabbas av hjärt-kärlsjukdom.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 </a:t>
            </a:r>
          </a:p>
          <a:p>
            <a:pPr eaLnBrk="1" hangingPunct="1"/>
            <a:endParaRPr lang="sv-SE" altLang="sv-SE">
              <a:latin typeface="Arial" panose="020B0604020202020204" pitchFamily="34" charset="0"/>
            </a:endParaRPr>
          </a:p>
        </p:txBody>
      </p:sp>
    </p:spTree>
    <p:extLst>
      <p:ext uri="{BB962C8B-B14F-4D97-AF65-F5344CB8AC3E}">
        <p14:creationId xmlns:p14="http://schemas.microsoft.com/office/powerpoint/2010/main" val="894022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5F7C-0BF6-4933-8D2F-5CF2F044D4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00463648-B6C9-47E4-AF0B-FE0B98A24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5AE065CA-D1A3-49DB-A356-C3162BD85215}"/>
              </a:ext>
            </a:extLst>
          </p:cNvPr>
          <p:cNvSpPr>
            <a:spLocks noGrp="1"/>
          </p:cNvSpPr>
          <p:nvPr>
            <p:ph type="dt" sz="half" idx="10"/>
          </p:nvPr>
        </p:nvSpPr>
        <p:spPr/>
        <p:txBody>
          <a:bodyPr/>
          <a:lstStyle/>
          <a:p>
            <a:fld id="{129DB6F8-1F93-4BF8-BC47-BE2013522D71}" type="datetimeFigureOut">
              <a:rPr lang="sv-SE" smtClean="0"/>
              <a:t>2022-04-02</a:t>
            </a:fld>
            <a:endParaRPr lang="sv-SE"/>
          </a:p>
        </p:txBody>
      </p:sp>
      <p:sp>
        <p:nvSpPr>
          <p:cNvPr id="5" name="Footer Placeholder 4">
            <a:extLst>
              <a:ext uri="{FF2B5EF4-FFF2-40B4-BE49-F238E27FC236}">
                <a16:creationId xmlns:a16="http://schemas.microsoft.com/office/drawing/2014/main" id="{ED01B2D1-2694-4A5F-8587-426D5C136EF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40DD4B8A-02B3-4F6B-8150-00E7A54F2C48}"/>
              </a:ext>
            </a:extLst>
          </p:cNvPr>
          <p:cNvSpPr>
            <a:spLocks noGrp="1"/>
          </p:cNvSpPr>
          <p:nvPr>
            <p:ph type="sldNum" sz="quarter" idx="12"/>
          </p:nvPr>
        </p:nvSpPr>
        <p:spPr/>
        <p:txBody>
          <a:bodyPr/>
          <a:lstStyle/>
          <a:p>
            <a:fld id="{67CF5ED6-3AC8-4ADB-A720-7CA4E2CB2E8A}" type="slidenum">
              <a:rPr lang="sv-SE" smtClean="0"/>
              <a:t>‹#›</a:t>
            </a:fld>
            <a:endParaRPr lang="sv-SE"/>
          </a:p>
        </p:txBody>
      </p:sp>
    </p:spTree>
    <p:extLst>
      <p:ext uri="{BB962C8B-B14F-4D97-AF65-F5344CB8AC3E}">
        <p14:creationId xmlns:p14="http://schemas.microsoft.com/office/powerpoint/2010/main" val="173028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B7A3-D8B9-4BCE-90BD-824C6EF6C080}"/>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BBE7A5C6-CC1D-42E9-BDBC-517FC215E6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0C51BB90-5143-4FFC-A51E-AE8BDB3EBEC0}"/>
              </a:ext>
            </a:extLst>
          </p:cNvPr>
          <p:cNvSpPr>
            <a:spLocks noGrp="1"/>
          </p:cNvSpPr>
          <p:nvPr>
            <p:ph type="dt" sz="half" idx="10"/>
          </p:nvPr>
        </p:nvSpPr>
        <p:spPr/>
        <p:txBody>
          <a:bodyPr/>
          <a:lstStyle/>
          <a:p>
            <a:fld id="{129DB6F8-1F93-4BF8-BC47-BE2013522D71}" type="datetimeFigureOut">
              <a:rPr lang="sv-SE" smtClean="0"/>
              <a:t>2022-04-02</a:t>
            </a:fld>
            <a:endParaRPr lang="sv-SE"/>
          </a:p>
        </p:txBody>
      </p:sp>
      <p:sp>
        <p:nvSpPr>
          <p:cNvPr id="5" name="Footer Placeholder 4">
            <a:extLst>
              <a:ext uri="{FF2B5EF4-FFF2-40B4-BE49-F238E27FC236}">
                <a16:creationId xmlns:a16="http://schemas.microsoft.com/office/drawing/2014/main" id="{5CDC207D-0853-4A57-A916-15E6BE539D44}"/>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A516298F-F9DA-48EB-A7CC-5D5D15E5CEA0}"/>
              </a:ext>
            </a:extLst>
          </p:cNvPr>
          <p:cNvSpPr>
            <a:spLocks noGrp="1"/>
          </p:cNvSpPr>
          <p:nvPr>
            <p:ph type="sldNum" sz="quarter" idx="12"/>
          </p:nvPr>
        </p:nvSpPr>
        <p:spPr/>
        <p:txBody>
          <a:bodyPr/>
          <a:lstStyle/>
          <a:p>
            <a:fld id="{67CF5ED6-3AC8-4ADB-A720-7CA4E2CB2E8A}" type="slidenum">
              <a:rPr lang="sv-SE" smtClean="0"/>
              <a:t>‹#›</a:t>
            </a:fld>
            <a:endParaRPr lang="sv-SE"/>
          </a:p>
        </p:txBody>
      </p:sp>
    </p:spTree>
    <p:extLst>
      <p:ext uri="{BB962C8B-B14F-4D97-AF65-F5344CB8AC3E}">
        <p14:creationId xmlns:p14="http://schemas.microsoft.com/office/powerpoint/2010/main" val="76744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564C28-EDC5-4ABE-BFC8-70F9EDC3DE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05935B9E-611F-49A5-B97F-871DFE341E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BBC5F4D5-A683-450C-8FB7-D68D75791FAF}"/>
              </a:ext>
            </a:extLst>
          </p:cNvPr>
          <p:cNvSpPr>
            <a:spLocks noGrp="1"/>
          </p:cNvSpPr>
          <p:nvPr>
            <p:ph type="dt" sz="half" idx="10"/>
          </p:nvPr>
        </p:nvSpPr>
        <p:spPr/>
        <p:txBody>
          <a:bodyPr/>
          <a:lstStyle/>
          <a:p>
            <a:fld id="{129DB6F8-1F93-4BF8-BC47-BE2013522D71}" type="datetimeFigureOut">
              <a:rPr lang="sv-SE" smtClean="0"/>
              <a:t>2022-04-02</a:t>
            </a:fld>
            <a:endParaRPr lang="sv-SE"/>
          </a:p>
        </p:txBody>
      </p:sp>
      <p:sp>
        <p:nvSpPr>
          <p:cNvPr id="5" name="Footer Placeholder 4">
            <a:extLst>
              <a:ext uri="{FF2B5EF4-FFF2-40B4-BE49-F238E27FC236}">
                <a16:creationId xmlns:a16="http://schemas.microsoft.com/office/drawing/2014/main" id="{606AC0E0-3B8C-417A-BE68-9188F7D81AF4}"/>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B6494626-B043-4CC6-BB7A-15C5E04D0B2C}"/>
              </a:ext>
            </a:extLst>
          </p:cNvPr>
          <p:cNvSpPr>
            <a:spLocks noGrp="1"/>
          </p:cNvSpPr>
          <p:nvPr>
            <p:ph type="sldNum" sz="quarter" idx="12"/>
          </p:nvPr>
        </p:nvSpPr>
        <p:spPr/>
        <p:txBody>
          <a:bodyPr/>
          <a:lstStyle/>
          <a:p>
            <a:fld id="{67CF5ED6-3AC8-4ADB-A720-7CA4E2CB2E8A}" type="slidenum">
              <a:rPr lang="sv-SE" smtClean="0"/>
              <a:t>‹#›</a:t>
            </a:fld>
            <a:endParaRPr lang="sv-SE"/>
          </a:p>
        </p:txBody>
      </p:sp>
    </p:spTree>
    <p:extLst>
      <p:ext uri="{BB962C8B-B14F-4D97-AF65-F5344CB8AC3E}">
        <p14:creationId xmlns:p14="http://schemas.microsoft.com/office/powerpoint/2010/main" val="378508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E3F2-14D9-42F7-A7EF-5653F7CF2774}"/>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28F3074D-6C0B-4F0F-832C-BF53E0EAD3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F9CBABBE-2989-4B2E-A012-7772F441A263}"/>
              </a:ext>
            </a:extLst>
          </p:cNvPr>
          <p:cNvSpPr>
            <a:spLocks noGrp="1"/>
          </p:cNvSpPr>
          <p:nvPr>
            <p:ph type="dt" sz="half" idx="10"/>
          </p:nvPr>
        </p:nvSpPr>
        <p:spPr/>
        <p:txBody>
          <a:bodyPr/>
          <a:lstStyle/>
          <a:p>
            <a:fld id="{129DB6F8-1F93-4BF8-BC47-BE2013522D71}" type="datetimeFigureOut">
              <a:rPr lang="sv-SE" smtClean="0"/>
              <a:t>2022-04-02</a:t>
            </a:fld>
            <a:endParaRPr lang="sv-SE"/>
          </a:p>
        </p:txBody>
      </p:sp>
      <p:sp>
        <p:nvSpPr>
          <p:cNvPr id="5" name="Footer Placeholder 4">
            <a:extLst>
              <a:ext uri="{FF2B5EF4-FFF2-40B4-BE49-F238E27FC236}">
                <a16:creationId xmlns:a16="http://schemas.microsoft.com/office/drawing/2014/main" id="{FA259CCB-41D7-4AD3-816A-0FDF72BAC0A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1183692-6CC5-4121-BB3F-30CCE13BA3B2}"/>
              </a:ext>
            </a:extLst>
          </p:cNvPr>
          <p:cNvSpPr>
            <a:spLocks noGrp="1"/>
          </p:cNvSpPr>
          <p:nvPr>
            <p:ph type="sldNum" sz="quarter" idx="12"/>
          </p:nvPr>
        </p:nvSpPr>
        <p:spPr/>
        <p:txBody>
          <a:bodyPr/>
          <a:lstStyle/>
          <a:p>
            <a:fld id="{67CF5ED6-3AC8-4ADB-A720-7CA4E2CB2E8A}" type="slidenum">
              <a:rPr lang="sv-SE" smtClean="0"/>
              <a:t>‹#›</a:t>
            </a:fld>
            <a:endParaRPr lang="sv-SE"/>
          </a:p>
        </p:txBody>
      </p:sp>
    </p:spTree>
    <p:extLst>
      <p:ext uri="{BB962C8B-B14F-4D97-AF65-F5344CB8AC3E}">
        <p14:creationId xmlns:p14="http://schemas.microsoft.com/office/powerpoint/2010/main" val="49593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C3BC0-3FC7-46A5-B0B4-7C5B2CCA67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681BC473-A588-4636-9926-072BB1E6E6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3BACAD-D7E8-4D89-A8ED-2CEB662960A4}"/>
              </a:ext>
            </a:extLst>
          </p:cNvPr>
          <p:cNvSpPr>
            <a:spLocks noGrp="1"/>
          </p:cNvSpPr>
          <p:nvPr>
            <p:ph type="dt" sz="half" idx="10"/>
          </p:nvPr>
        </p:nvSpPr>
        <p:spPr/>
        <p:txBody>
          <a:bodyPr/>
          <a:lstStyle/>
          <a:p>
            <a:fld id="{129DB6F8-1F93-4BF8-BC47-BE2013522D71}" type="datetimeFigureOut">
              <a:rPr lang="sv-SE" smtClean="0"/>
              <a:t>2022-04-02</a:t>
            </a:fld>
            <a:endParaRPr lang="sv-SE"/>
          </a:p>
        </p:txBody>
      </p:sp>
      <p:sp>
        <p:nvSpPr>
          <p:cNvPr id="5" name="Footer Placeholder 4">
            <a:extLst>
              <a:ext uri="{FF2B5EF4-FFF2-40B4-BE49-F238E27FC236}">
                <a16:creationId xmlns:a16="http://schemas.microsoft.com/office/drawing/2014/main" id="{DB08E590-2DCC-4359-9033-C38A8A429882}"/>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DF3B2C5A-22A7-47C6-8416-1F6C625E4133}"/>
              </a:ext>
            </a:extLst>
          </p:cNvPr>
          <p:cNvSpPr>
            <a:spLocks noGrp="1"/>
          </p:cNvSpPr>
          <p:nvPr>
            <p:ph type="sldNum" sz="quarter" idx="12"/>
          </p:nvPr>
        </p:nvSpPr>
        <p:spPr/>
        <p:txBody>
          <a:bodyPr/>
          <a:lstStyle/>
          <a:p>
            <a:fld id="{67CF5ED6-3AC8-4ADB-A720-7CA4E2CB2E8A}" type="slidenum">
              <a:rPr lang="sv-SE" smtClean="0"/>
              <a:t>‹#›</a:t>
            </a:fld>
            <a:endParaRPr lang="sv-SE"/>
          </a:p>
        </p:txBody>
      </p:sp>
    </p:spTree>
    <p:extLst>
      <p:ext uri="{BB962C8B-B14F-4D97-AF65-F5344CB8AC3E}">
        <p14:creationId xmlns:p14="http://schemas.microsoft.com/office/powerpoint/2010/main" val="390638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6A33-CD0E-4395-88F8-4F4823FD8FA8}"/>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E8E34CBC-6880-41B4-9BFF-5C61BD22AB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0978F539-0F1D-492C-9211-E313D7A2AF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CB9F08EA-B301-4B06-B0AB-A8D5C9436676}"/>
              </a:ext>
            </a:extLst>
          </p:cNvPr>
          <p:cNvSpPr>
            <a:spLocks noGrp="1"/>
          </p:cNvSpPr>
          <p:nvPr>
            <p:ph type="dt" sz="half" idx="10"/>
          </p:nvPr>
        </p:nvSpPr>
        <p:spPr/>
        <p:txBody>
          <a:bodyPr/>
          <a:lstStyle/>
          <a:p>
            <a:fld id="{129DB6F8-1F93-4BF8-BC47-BE2013522D71}" type="datetimeFigureOut">
              <a:rPr lang="sv-SE" smtClean="0"/>
              <a:t>2022-04-02</a:t>
            </a:fld>
            <a:endParaRPr lang="sv-SE"/>
          </a:p>
        </p:txBody>
      </p:sp>
      <p:sp>
        <p:nvSpPr>
          <p:cNvPr id="6" name="Footer Placeholder 5">
            <a:extLst>
              <a:ext uri="{FF2B5EF4-FFF2-40B4-BE49-F238E27FC236}">
                <a16:creationId xmlns:a16="http://schemas.microsoft.com/office/drawing/2014/main" id="{FD5462FD-94D5-4CBA-8F7F-2950B2A1DB20}"/>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C4BF114C-E30A-4428-92B3-D8815AFB0951}"/>
              </a:ext>
            </a:extLst>
          </p:cNvPr>
          <p:cNvSpPr>
            <a:spLocks noGrp="1"/>
          </p:cNvSpPr>
          <p:nvPr>
            <p:ph type="sldNum" sz="quarter" idx="12"/>
          </p:nvPr>
        </p:nvSpPr>
        <p:spPr/>
        <p:txBody>
          <a:bodyPr/>
          <a:lstStyle/>
          <a:p>
            <a:fld id="{67CF5ED6-3AC8-4ADB-A720-7CA4E2CB2E8A}" type="slidenum">
              <a:rPr lang="sv-SE" smtClean="0"/>
              <a:t>‹#›</a:t>
            </a:fld>
            <a:endParaRPr lang="sv-SE"/>
          </a:p>
        </p:txBody>
      </p:sp>
    </p:spTree>
    <p:extLst>
      <p:ext uri="{BB962C8B-B14F-4D97-AF65-F5344CB8AC3E}">
        <p14:creationId xmlns:p14="http://schemas.microsoft.com/office/powerpoint/2010/main" val="70006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5C1D-3B9B-4A38-B50B-A8FFF589CF68}"/>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C7FB2486-AAD9-44A4-B194-2A527BB78F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40D395-E206-4935-8DF9-FABF15F818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DC7ACC8E-CA83-4AC0-90BB-9EA1D13621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CF0620-99D4-4EBA-946D-CE88D3F7F3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97A84FDD-2C1B-478C-8C41-999321C7EC2C}"/>
              </a:ext>
            </a:extLst>
          </p:cNvPr>
          <p:cNvSpPr>
            <a:spLocks noGrp="1"/>
          </p:cNvSpPr>
          <p:nvPr>
            <p:ph type="dt" sz="half" idx="10"/>
          </p:nvPr>
        </p:nvSpPr>
        <p:spPr/>
        <p:txBody>
          <a:bodyPr/>
          <a:lstStyle/>
          <a:p>
            <a:fld id="{129DB6F8-1F93-4BF8-BC47-BE2013522D71}" type="datetimeFigureOut">
              <a:rPr lang="sv-SE" smtClean="0"/>
              <a:t>2022-04-02</a:t>
            </a:fld>
            <a:endParaRPr lang="sv-SE"/>
          </a:p>
        </p:txBody>
      </p:sp>
      <p:sp>
        <p:nvSpPr>
          <p:cNvPr id="8" name="Footer Placeholder 7">
            <a:extLst>
              <a:ext uri="{FF2B5EF4-FFF2-40B4-BE49-F238E27FC236}">
                <a16:creationId xmlns:a16="http://schemas.microsoft.com/office/drawing/2014/main" id="{F0172CBF-7001-4FAD-8419-243843387619}"/>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59003506-D5D7-4C37-B20B-311AF683350E}"/>
              </a:ext>
            </a:extLst>
          </p:cNvPr>
          <p:cNvSpPr>
            <a:spLocks noGrp="1"/>
          </p:cNvSpPr>
          <p:nvPr>
            <p:ph type="sldNum" sz="quarter" idx="12"/>
          </p:nvPr>
        </p:nvSpPr>
        <p:spPr/>
        <p:txBody>
          <a:bodyPr/>
          <a:lstStyle/>
          <a:p>
            <a:fld id="{67CF5ED6-3AC8-4ADB-A720-7CA4E2CB2E8A}" type="slidenum">
              <a:rPr lang="sv-SE" smtClean="0"/>
              <a:t>‹#›</a:t>
            </a:fld>
            <a:endParaRPr lang="sv-SE"/>
          </a:p>
        </p:txBody>
      </p:sp>
    </p:spTree>
    <p:extLst>
      <p:ext uri="{BB962C8B-B14F-4D97-AF65-F5344CB8AC3E}">
        <p14:creationId xmlns:p14="http://schemas.microsoft.com/office/powerpoint/2010/main" val="2820238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0BB6-AC7C-45E3-81EC-FC005C2B9E4B}"/>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C8D3A785-548C-4A46-9C54-009891A7B620}"/>
              </a:ext>
            </a:extLst>
          </p:cNvPr>
          <p:cNvSpPr>
            <a:spLocks noGrp="1"/>
          </p:cNvSpPr>
          <p:nvPr>
            <p:ph type="dt" sz="half" idx="10"/>
          </p:nvPr>
        </p:nvSpPr>
        <p:spPr/>
        <p:txBody>
          <a:bodyPr/>
          <a:lstStyle/>
          <a:p>
            <a:fld id="{129DB6F8-1F93-4BF8-BC47-BE2013522D71}" type="datetimeFigureOut">
              <a:rPr lang="sv-SE" smtClean="0"/>
              <a:t>2022-04-02</a:t>
            </a:fld>
            <a:endParaRPr lang="sv-SE"/>
          </a:p>
        </p:txBody>
      </p:sp>
      <p:sp>
        <p:nvSpPr>
          <p:cNvPr id="4" name="Footer Placeholder 3">
            <a:extLst>
              <a:ext uri="{FF2B5EF4-FFF2-40B4-BE49-F238E27FC236}">
                <a16:creationId xmlns:a16="http://schemas.microsoft.com/office/drawing/2014/main" id="{BC297DFD-9241-48BC-AC18-B2AAE0419888}"/>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4860D319-0F19-452E-A0CF-61C9C6AD69F3}"/>
              </a:ext>
            </a:extLst>
          </p:cNvPr>
          <p:cNvSpPr>
            <a:spLocks noGrp="1"/>
          </p:cNvSpPr>
          <p:nvPr>
            <p:ph type="sldNum" sz="quarter" idx="12"/>
          </p:nvPr>
        </p:nvSpPr>
        <p:spPr/>
        <p:txBody>
          <a:bodyPr/>
          <a:lstStyle/>
          <a:p>
            <a:fld id="{67CF5ED6-3AC8-4ADB-A720-7CA4E2CB2E8A}" type="slidenum">
              <a:rPr lang="sv-SE" smtClean="0"/>
              <a:t>‹#›</a:t>
            </a:fld>
            <a:endParaRPr lang="sv-SE"/>
          </a:p>
        </p:txBody>
      </p:sp>
    </p:spTree>
    <p:extLst>
      <p:ext uri="{BB962C8B-B14F-4D97-AF65-F5344CB8AC3E}">
        <p14:creationId xmlns:p14="http://schemas.microsoft.com/office/powerpoint/2010/main" val="392423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2CFFF-833B-4612-A4BE-63A522AA886B}"/>
              </a:ext>
            </a:extLst>
          </p:cNvPr>
          <p:cNvSpPr>
            <a:spLocks noGrp="1"/>
          </p:cNvSpPr>
          <p:nvPr>
            <p:ph type="dt" sz="half" idx="10"/>
          </p:nvPr>
        </p:nvSpPr>
        <p:spPr/>
        <p:txBody>
          <a:bodyPr/>
          <a:lstStyle/>
          <a:p>
            <a:fld id="{129DB6F8-1F93-4BF8-BC47-BE2013522D71}" type="datetimeFigureOut">
              <a:rPr lang="sv-SE" smtClean="0"/>
              <a:t>2022-04-02</a:t>
            </a:fld>
            <a:endParaRPr lang="sv-SE"/>
          </a:p>
        </p:txBody>
      </p:sp>
      <p:sp>
        <p:nvSpPr>
          <p:cNvPr id="3" name="Footer Placeholder 2">
            <a:extLst>
              <a:ext uri="{FF2B5EF4-FFF2-40B4-BE49-F238E27FC236}">
                <a16:creationId xmlns:a16="http://schemas.microsoft.com/office/drawing/2014/main" id="{2CDEA419-0754-49D6-AB2E-1B922DA226FC}"/>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27AF3B38-AEEB-4CB8-B99F-0C03224A3BC5}"/>
              </a:ext>
            </a:extLst>
          </p:cNvPr>
          <p:cNvSpPr>
            <a:spLocks noGrp="1"/>
          </p:cNvSpPr>
          <p:nvPr>
            <p:ph type="sldNum" sz="quarter" idx="12"/>
          </p:nvPr>
        </p:nvSpPr>
        <p:spPr/>
        <p:txBody>
          <a:bodyPr/>
          <a:lstStyle/>
          <a:p>
            <a:fld id="{67CF5ED6-3AC8-4ADB-A720-7CA4E2CB2E8A}" type="slidenum">
              <a:rPr lang="sv-SE" smtClean="0"/>
              <a:t>‹#›</a:t>
            </a:fld>
            <a:endParaRPr lang="sv-SE"/>
          </a:p>
        </p:txBody>
      </p:sp>
    </p:spTree>
    <p:extLst>
      <p:ext uri="{BB962C8B-B14F-4D97-AF65-F5344CB8AC3E}">
        <p14:creationId xmlns:p14="http://schemas.microsoft.com/office/powerpoint/2010/main" val="67237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F1B2-4F51-452B-B49B-EC2E228D8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78322009-D042-4D14-A0FF-466413FAE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FDA3C982-A341-4233-8453-C18D30024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4B372E-F6EF-4046-B18A-EE69AB38D81C}"/>
              </a:ext>
            </a:extLst>
          </p:cNvPr>
          <p:cNvSpPr>
            <a:spLocks noGrp="1"/>
          </p:cNvSpPr>
          <p:nvPr>
            <p:ph type="dt" sz="half" idx="10"/>
          </p:nvPr>
        </p:nvSpPr>
        <p:spPr/>
        <p:txBody>
          <a:bodyPr/>
          <a:lstStyle/>
          <a:p>
            <a:fld id="{129DB6F8-1F93-4BF8-BC47-BE2013522D71}" type="datetimeFigureOut">
              <a:rPr lang="sv-SE" smtClean="0"/>
              <a:t>2022-04-02</a:t>
            </a:fld>
            <a:endParaRPr lang="sv-SE"/>
          </a:p>
        </p:txBody>
      </p:sp>
      <p:sp>
        <p:nvSpPr>
          <p:cNvPr id="6" name="Footer Placeholder 5">
            <a:extLst>
              <a:ext uri="{FF2B5EF4-FFF2-40B4-BE49-F238E27FC236}">
                <a16:creationId xmlns:a16="http://schemas.microsoft.com/office/drawing/2014/main" id="{2BE645B2-6F73-4016-94E7-9EDD704B4F4B}"/>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4503FD78-7B6F-432C-9A9A-1B74EBBF601F}"/>
              </a:ext>
            </a:extLst>
          </p:cNvPr>
          <p:cNvSpPr>
            <a:spLocks noGrp="1"/>
          </p:cNvSpPr>
          <p:nvPr>
            <p:ph type="sldNum" sz="quarter" idx="12"/>
          </p:nvPr>
        </p:nvSpPr>
        <p:spPr/>
        <p:txBody>
          <a:bodyPr/>
          <a:lstStyle/>
          <a:p>
            <a:fld id="{67CF5ED6-3AC8-4ADB-A720-7CA4E2CB2E8A}" type="slidenum">
              <a:rPr lang="sv-SE" smtClean="0"/>
              <a:t>‹#›</a:t>
            </a:fld>
            <a:endParaRPr lang="sv-SE"/>
          </a:p>
        </p:txBody>
      </p:sp>
    </p:spTree>
    <p:extLst>
      <p:ext uri="{BB962C8B-B14F-4D97-AF65-F5344CB8AC3E}">
        <p14:creationId xmlns:p14="http://schemas.microsoft.com/office/powerpoint/2010/main" val="258450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3C5EA-BAF1-41EF-8873-044D175CB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DDF6E536-9B77-44D5-B85F-33F0A371F3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6A410AE1-3C77-4156-B939-845E95F4B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732DE0-DA53-4E01-B371-433E153B06FD}"/>
              </a:ext>
            </a:extLst>
          </p:cNvPr>
          <p:cNvSpPr>
            <a:spLocks noGrp="1"/>
          </p:cNvSpPr>
          <p:nvPr>
            <p:ph type="dt" sz="half" idx="10"/>
          </p:nvPr>
        </p:nvSpPr>
        <p:spPr/>
        <p:txBody>
          <a:bodyPr/>
          <a:lstStyle/>
          <a:p>
            <a:fld id="{129DB6F8-1F93-4BF8-BC47-BE2013522D71}" type="datetimeFigureOut">
              <a:rPr lang="sv-SE" smtClean="0"/>
              <a:t>2022-04-02</a:t>
            </a:fld>
            <a:endParaRPr lang="sv-SE"/>
          </a:p>
        </p:txBody>
      </p:sp>
      <p:sp>
        <p:nvSpPr>
          <p:cNvPr id="6" name="Footer Placeholder 5">
            <a:extLst>
              <a:ext uri="{FF2B5EF4-FFF2-40B4-BE49-F238E27FC236}">
                <a16:creationId xmlns:a16="http://schemas.microsoft.com/office/drawing/2014/main" id="{C3A0DF39-530C-4760-8D3D-4281E49C7DB0}"/>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54ACA712-B42A-416F-9EB9-B85CC965D298}"/>
              </a:ext>
            </a:extLst>
          </p:cNvPr>
          <p:cNvSpPr>
            <a:spLocks noGrp="1"/>
          </p:cNvSpPr>
          <p:nvPr>
            <p:ph type="sldNum" sz="quarter" idx="12"/>
          </p:nvPr>
        </p:nvSpPr>
        <p:spPr/>
        <p:txBody>
          <a:bodyPr/>
          <a:lstStyle/>
          <a:p>
            <a:fld id="{67CF5ED6-3AC8-4ADB-A720-7CA4E2CB2E8A}" type="slidenum">
              <a:rPr lang="sv-SE" smtClean="0"/>
              <a:t>‹#›</a:t>
            </a:fld>
            <a:endParaRPr lang="sv-SE"/>
          </a:p>
        </p:txBody>
      </p:sp>
    </p:spTree>
    <p:extLst>
      <p:ext uri="{BB962C8B-B14F-4D97-AF65-F5344CB8AC3E}">
        <p14:creationId xmlns:p14="http://schemas.microsoft.com/office/powerpoint/2010/main" val="253326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7CC334-2190-4668-BBDE-CB228E005F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D3C121EB-223D-429E-AFB8-2AD26DE52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A43D8649-F1A2-499A-A77B-1789AEEE1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DB6F8-1F93-4BF8-BC47-BE2013522D71}" type="datetimeFigureOut">
              <a:rPr lang="sv-SE" smtClean="0"/>
              <a:t>2022-04-02</a:t>
            </a:fld>
            <a:endParaRPr lang="sv-SE"/>
          </a:p>
        </p:txBody>
      </p:sp>
      <p:sp>
        <p:nvSpPr>
          <p:cNvPr id="5" name="Footer Placeholder 4">
            <a:extLst>
              <a:ext uri="{FF2B5EF4-FFF2-40B4-BE49-F238E27FC236}">
                <a16:creationId xmlns:a16="http://schemas.microsoft.com/office/drawing/2014/main" id="{2399C9F9-FDE0-4FE4-A4EA-152CB095D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D4F4F19F-848E-4E7D-877A-D5A4A26A44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F5ED6-3AC8-4ADB-A720-7CA4E2CB2E8A}" type="slidenum">
              <a:rPr lang="sv-SE" smtClean="0"/>
              <a:t>‹#›</a:t>
            </a:fld>
            <a:endParaRPr lang="sv-SE"/>
          </a:p>
        </p:txBody>
      </p:sp>
    </p:spTree>
    <p:extLst>
      <p:ext uri="{BB962C8B-B14F-4D97-AF65-F5344CB8AC3E}">
        <p14:creationId xmlns:p14="http://schemas.microsoft.com/office/powerpoint/2010/main" val="2547943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F46B6-83D0-48C9-9EDD-FC59A66437C0}"/>
              </a:ext>
            </a:extLst>
          </p:cNvPr>
          <p:cNvSpPr>
            <a:spLocks noGrp="1"/>
          </p:cNvSpPr>
          <p:nvPr>
            <p:ph type="ctrTitle"/>
          </p:nvPr>
        </p:nvSpPr>
        <p:spPr>
          <a:xfrm>
            <a:off x="722575" y="902469"/>
            <a:ext cx="10746849" cy="1084815"/>
          </a:xfrm>
        </p:spPr>
        <p:txBody>
          <a:bodyPr>
            <a:normAutofit fontScale="90000"/>
          </a:bodyPr>
          <a:lstStyle/>
          <a:p>
            <a:r>
              <a:rPr lang="en-GB" sz="5400" b="1" dirty="0">
                <a:latin typeface="Times New Roman" panose="02020603050405020304" pitchFamily="18" charset="0"/>
                <a:ea typeface="Batang" panose="02030600000101010101" pitchFamily="18" charset="-127"/>
              </a:rPr>
              <a:t>JU Sleep Well Study</a:t>
            </a:r>
            <a:br>
              <a:rPr lang="en-GB" sz="5400" b="1" dirty="0">
                <a:latin typeface="Times New Roman" panose="02020603050405020304" pitchFamily="18" charset="0"/>
                <a:ea typeface="Batang" panose="02030600000101010101" pitchFamily="18" charset="-127"/>
              </a:rPr>
            </a:br>
            <a:r>
              <a:rPr lang="sv-SE" sz="4000" dirty="0">
                <a:latin typeface="Times New Roman" panose="02020603050405020304" pitchFamily="18" charset="0"/>
                <a:ea typeface="Batang" panose="02030600000101010101" pitchFamily="18" charset="-127"/>
              </a:rPr>
              <a:t>Kartläggning av symtom och behandlingsbehov vid RLS</a:t>
            </a:r>
            <a:endParaRPr lang="en-GB" sz="4000" dirty="0"/>
          </a:p>
        </p:txBody>
      </p:sp>
      <p:pic>
        <p:nvPicPr>
          <p:cNvPr id="6" name="Picture 12" descr="Image result for JÃ¶nkÃ¶ping">
            <a:extLst>
              <a:ext uri="{FF2B5EF4-FFF2-40B4-BE49-F238E27FC236}">
                <a16:creationId xmlns:a16="http://schemas.microsoft.com/office/drawing/2014/main" id="{19D09240-385A-4D04-8020-A21D5A35F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51" y="3269965"/>
            <a:ext cx="6326508" cy="210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erson standing outside a building&#10;&#10;Description automatically generated with medium confidence">
            <a:extLst>
              <a:ext uri="{FF2B5EF4-FFF2-40B4-BE49-F238E27FC236}">
                <a16:creationId xmlns:a16="http://schemas.microsoft.com/office/drawing/2014/main" id="{2311DC9F-5AAD-484C-B5AC-AAD8BD76FE5B}"/>
              </a:ext>
            </a:extLst>
          </p:cNvPr>
          <p:cNvPicPr>
            <a:picLocks noChangeAspect="1"/>
          </p:cNvPicPr>
          <p:nvPr/>
        </p:nvPicPr>
        <p:blipFill rotWithShape="1">
          <a:blip r:embed="rId3">
            <a:extLst>
              <a:ext uri="{28A0092B-C50C-407E-A947-70E740481C1C}">
                <a14:useLocalDpi xmlns:a14="http://schemas.microsoft.com/office/drawing/2010/main" val="0"/>
              </a:ext>
            </a:extLst>
          </a:blip>
          <a:srcRect r="2511" b="-2"/>
          <a:stretch/>
        </p:blipFill>
        <p:spPr>
          <a:xfrm>
            <a:off x="7116416" y="2148841"/>
            <a:ext cx="4634947" cy="3173551"/>
          </a:xfrm>
          <a:prstGeom prst="rect">
            <a:avLst/>
          </a:prstGeom>
        </p:spPr>
      </p:pic>
      <p:sp>
        <p:nvSpPr>
          <p:cNvPr id="8" name="Rectangle 3">
            <a:extLst>
              <a:ext uri="{FF2B5EF4-FFF2-40B4-BE49-F238E27FC236}">
                <a16:creationId xmlns:a16="http://schemas.microsoft.com/office/drawing/2014/main" id="{43C5C261-7F20-4DEA-8E31-E0F76C2B393D}"/>
              </a:ext>
            </a:extLst>
          </p:cNvPr>
          <p:cNvSpPr>
            <a:spLocks noGrp="1" noChangeArrowheads="1"/>
          </p:cNvSpPr>
          <p:nvPr>
            <p:ph type="subTitle" idx="1"/>
          </p:nvPr>
        </p:nvSpPr>
        <p:spPr>
          <a:xfrm>
            <a:off x="1510499" y="5645506"/>
            <a:ext cx="8962694" cy="979501"/>
          </a:xfrm>
        </p:spPr>
        <p:txBody>
          <a:bodyPr>
            <a:normAutofit fontScale="77500" lnSpcReduction="20000"/>
          </a:bodyPr>
          <a:lstStyle/>
          <a:p>
            <a:r>
              <a:rPr lang="sv-SE" altLang="sv-SE" dirty="0">
                <a:latin typeface="Times New Roman" panose="02020603050405020304" pitchFamily="18" charset="0"/>
              </a:rPr>
              <a:t>Anders Broström, Leg Sjuksköterska, professor vid </a:t>
            </a:r>
            <a:r>
              <a:rPr lang="sv-SE" altLang="sv-SE" sz="2400" dirty="0">
                <a:latin typeface="Times New Roman" panose="02020603050405020304" pitchFamily="18" charset="0"/>
                <a:cs typeface="Times New Roman" panose="02020603050405020304" pitchFamily="18" charset="0"/>
              </a:rPr>
              <a:t>Hälsohögskolan, Jönköping University och forskare vid Neurofysiologiska kliniken, Universitetssjukhuset, Linköping</a:t>
            </a:r>
            <a:endParaRPr lang="sv-SE" altLang="sv-SE" sz="1200" dirty="0">
              <a:latin typeface="Times New Roman" panose="02020603050405020304" pitchFamily="18" charset="0"/>
              <a:cs typeface="Times New Roman" panose="02020603050405020304" pitchFamily="18" charset="0"/>
            </a:endParaRPr>
          </a:p>
          <a:p>
            <a:pPr>
              <a:lnSpc>
                <a:spcPct val="90000"/>
              </a:lnSpc>
              <a:buClrTx/>
              <a:buFontTx/>
              <a:buNone/>
            </a:pPr>
            <a:r>
              <a:rPr lang="sv-SE" altLang="sv-SE" sz="2400" dirty="0">
                <a:latin typeface="Times New Roman" panose="02020603050405020304" pitchFamily="18" charset="0"/>
                <a:cs typeface="Times New Roman" panose="02020603050405020304" pitchFamily="18" charset="0"/>
              </a:rPr>
              <a:t>Email: anders.brostrom@ju.se</a:t>
            </a:r>
          </a:p>
        </p:txBody>
      </p:sp>
    </p:spTree>
    <p:extLst>
      <p:ext uri="{BB962C8B-B14F-4D97-AF65-F5344CB8AC3E}">
        <p14:creationId xmlns:p14="http://schemas.microsoft.com/office/powerpoint/2010/main" val="483202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164A6-512B-4A43-A58E-76A32BF71DCC}"/>
              </a:ext>
            </a:extLst>
          </p:cNvPr>
          <p:cNvSpPr>
            <a:spLocks noGrp="1"/>
          </p:cNvSpPr>
          <p:nvPr>
            <p:ph type="title"/>
          </p:nvPr>
        </p:nvSpPr>
        <p:spPr>
          <a:xfrm>
            <a:off x="877034" y="0"/>
            <a:ext cx="10669343" cy="1325563"/>
          </a:xfrm>
        </p:spPr>
        <p:txBody>
          <a:bodyPr>
            <a:normAutofit fontScale="90000"/>
          </a:bodyPr>
          <a:lstStyle/>
          <a:p>
            <a:pPr algn="ctr"/>
            <a:r>
              <a:rPr lang="en-GB" sz="5400" b="1" dirty="0" err="1">
                <a:latin typeface="Times New Roman" panose="02020603050405020304" pitchFamily="18" charset="0"/>
                <a:ea typeface="Calibri" panose="020F0502020204030204" pitchFamily="34" charset="0"/>
                <a:cs typeface="Times New Roman" panose="02020603050405020304" pitchFamily="18" charset="0"/>
              </a:rPr>
              <a:t>Vad</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fokuserar</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tidigare</a:t>
            </a:r>
            <a:r>
              <a:rPr lang="en-GB" sz="5400" b="1" dirty="0">
                <a:latin typeface="Times New Roman" panose="02020603050405020304" pitchFamily="18" charset="0"/>
                <a:ea typeface="Calibri" panose="020F0502020204030204" pitchFamily="34" charset="0"/>
                <a:cs typeface="Times New Roman" panose="02020603050405020304" pitchFamily="18" charset="0"/>
              </a:rPr>
              <a:t> RLS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forskning</a:t>
            </a:r>
            <a:r>
              <a:rPr lang="en-GB" sz="5400" b="1" dirty="0">
                <a:latin typeface="Times New Roman" panose="02020603050405020304" pitchFamily="18" charset="0"/>
                <a:ea typeface="Calibri" panose="020F0502020204030204" pitchFamily="34" charset="0"/>
                <a:cs typeface="Times New Roman" panose="02020603050405020304" pitchFamily="18" charset="0"/>
              </a:rPr>
              <a:t>?</a:t>
            </a:r>
            <a:endParaRPr lang="en-GB" sz="5400"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D5C015FF-2FCE-4FB5-84FC-8A3AC74FC251}"/>
              </a:ext>
            </a:extLst>
          </p:cNvPr>
          <p:cNvSpPr/>
          <p:nvPr/>
        </p:nvSpPr>
        <p:spPr>
          <a:xfrm>
            <a:off x="1000737" y="2705725"/>
            <a:ext cx="2630279" cy="2514136"/>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D0B0EEBA-D28C-4B32-A9A2-21DE412014B5}"/>
              </a:ext>
            </a:extLst>
          </p:cNvPr>
          <p:cNvSpPr/>
          <p:nvPr/>
        </p:nvSpPr>
        <p:spPr>
          <a:xfrm>
            <a:off x="4408105" y="2634731"/>
            <a:ext cx="2630279" cy="2514136"/>
          </a:xfrm>
          <a:prstGeom prst="ellipse">
            <a:avLst/>
          </a:prstGeom>
          <a:solidFill>
            <a:srgbClr val="FFFF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E6711D9C-132F-4342-80CD-6E0A72DB094B}"/>
              </a:ext>
            </a:extLst>
          </p:cNvPr>
          <p:cNvSpPr/>
          <p:nvPr/>
        </p:nvSpPr>
        <p:spPr>
          <a:xfrm>
            <a:off x="7815473" y="2559439"/>
            <a:ext cx="2630279" cy="2514136"/>
          </a:xfrm>
          <a:prstGeom prst="ellipse">
            <a:avLst/>
          </a:prstGeom>
          <a:solidFill>
            <a:srgbClr val="92D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F0F4894C-D4C6-4F7F-B674-A056E81D147B}"/>
              </a:ext>
            </a:extLst>
          </p:cNvPr>
          <p:cNvSpPr txBox="1"/>
          <p:nvPr/>
        </p:nvSpPr>
        <p:spPr>
          <a:xfrm>
            <a:off x="1254004" y="3071072"/>
            <a:ext cx="2286203"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Patient-</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D1F1C85-AE3F-4328-90B4-A174E99F515E}"/>
              </a:ext>
            </a:extLst>
          </p:cNvPr>
          <p:cNvSpPr txBox="1"/>
          <p:nvPr/>
        </p:nvSpPr>
        <p:spPr>
          <a:xfrm>
            <a:off x="4601671" y="3071072"/>
            <a:ext cx="2379177"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Anhörig-</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003DDA1-C18F-4363-9C4D-EFC7C71A0496}"/>
              </a:ext>
            </a:extLst>
          </p:cNvPr>
          <p:cNvSpPr txBox="1"/>
          <p:nvPr/>
        </p:nvSpPr>
        <p:spPr>
          <a:xfrm>
            <a:off x="7973600" y="3093232"/>
            <a:ext cx="2472152"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Personal-</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
        <p:nvSpPr>
          <p:cNvPr id="11" name="TextBox 82">
            <a:extLst>
              <a:ext uri="{FF2B5EF4-FFF2-40B4-BE49-F238E27FC236}">
                <a16:creationId xmlns:a16="http://schemas.microsoft.com/office/drawing/2014/main" id="{A2C94A72-5F61-497B-B1BD-68CF342D44B7}"/>
              </a:ext>
            </a:extLst>
          </p:cNvPr>
          <p:cNvSpPr txBox="1">
            <a:spLocks noChangeArrowheads="1"/>
          </p:cNvSpPr>
          <p:nvPr/>
        </p:nvSpPr>
        <p:spPr bwMode="auto">
          <a:xfrm>
            <a:off x="0" y="1520643"/>
            <a:ext cx="48677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v-SE" altLang="sv-SE" sz="3600" b="1" dirty="0">
                <a:latin typeface="Times New Roman" panose="02020603050405020304" pitchFamily="18" charset="0"/>
                <a:cs typeface="Times New Roman" panose="02020603050405020304" pitchFamily="18" charset="0"/>
              </a:rPr>
              <a:t>Flest studier med </a:t>
            </a:r>
          </a:p>
          <a:p>
            <a:pPr algn="ctr">
              <a:spcBef>
                <a:spcPct val="0"/>
              </a:spcBef>
              <a:buFontTx/>
              <a:buNone/>
            </a:pPr>
            <a:r>
              <a:rPr lang="sv-SE" altLang="sv-SE" sz="3600" b="1" dirty="0">
                <a:latin typeface="Times New Roman" panose="02020603050405020304" pitchFamily="18" charset="0"/>
                <a:cs typeface="Times New Roman" panose="02020603050405020304" pitchFamily="18" charset="0"/>
              </a:rPr>
              <a:t>medicinskt fokus</a:t>
            </a:r>
          </a:p>
        </p:txBody>
      </p:sp>
      <p:sp>
        <p:nvSpPr>
          <p:cNvPr id="28" name="TextBox 82">
            <a:extLst>
              <a:ext uri="{FF2B5EF4-FFF2-40B4-BE49-F238E27FC236}">
                <a16:creationId xmlns:a16="http://schemas.microsoft.com/office/drawing/2014/main" id="{A6A8FA81-61EC-4782-BECE-65753C7CE530}"/>
              </a:ext>
            </a:extLst>
          </p:cNvPr>
          <p:cNvSpPr txBox="1">
            <a:spLocks noChangeArrowheads="1"/>
          </p:cNvSpPr>
          <p:nvPr/>
        </p:nvSpPr>
        <p:spPr bwMode="auto">
          <a:xfrm>
            <a:off x="5735600" y="5148867"/>
            <a:ext cx="43113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3600" b="1" dirty="0">
                <a:latin typeface="Times New Roman" panose="02020603050405020304" pitchFamily="18" charset="0"/>
                <a:cs typeface="Times New Roman" panose="02020603050405020304" pitchFamily="18" charset="0"/>
              </a:rPr>
              <a:t>Få studier tittar på de här grupperna</a:t>
            </a:r>
          </a:p>
        </p:txBody>
      </p:sp>
      <p:sp>
        <p:nvSpPr>
          <p:cNvPr id="29" name="TextBox 82">
            <a:extLst>
              <a:ext uri="{FF2B5EF4-FFF2-40B4-BE49-F238E27FC236}">
                <a16:creationId xmlns:a16="http://schemas.microsoft.com/office/drawing/2014/main" id="{33983D40-8154-4622-896C-448C00878085}"/>
              </a:ext>
            </a:extLst>
          </p:cNvPr>
          <p:cNvSpPr txBox="1">
            <a:spLocks noChangeArrowheads="1"/>
          </p:cNvSpPr>
          <p:nvPr/>
        </p:nvSpPr>
        <p:spPr bwMode="auto">
          <a:xfrm>
            <a:off x="371963" y="5148867"/>
            <a:ext cx="43113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3600" b="1" dirty="0">
                <a:latin typeface="Times New Roman" panose="02020603050405020304" pitchFamily="18" charset="0"/>
                <a:cs typeface="Times New Roman" panose="02020603050405020304" pitchFamily="18" charset="0"/>
              </a:rPr>
              <a:t>Få studier med ett</a:t>
            </a:r>
          </a:p>
          <a:p>
            <a:pPr>
              <a:spcBef>
                <a:spcPct val="0"/>
              </a:spcBef>
              <a:buFontTx/>
              <a:buNone/>
            </a:pPr>
            <a:r>
              <a:rPr lang="sv-SE" altLang="sv-SE" sz="3600" b="1" dirty="0">
                <a:latin typeface="Times New Roman" panose="02020603050405020304" pitchFamily="18" charset="0"/>
                <a:cs typeface="Times New Roman" panose="02020603050405020304" pitchFamily="18" charset="0"/>
              </a:rPr>
              <a:t>helhetsperspektiv</a:t>
            </a:r>
          </a:p>
        </p:txBody>
      </p:sp>
      <p:sp>
        <p:nvSpPr>
          <p:cNvPr id="2" name="Arrow: Down 1">
            <a:extLst>
              <a:ext uri="{FF2B5EF4-FFF2-40B4-BE49-F238E27FC236}">
                <a16:creationId xmlns:a16="http://schemas.microsoft.com/office/drawing/2014/main" id="{FF22735C-5E7E-443C-9808-E05A38233901}"/>
              </a:ext>
            </a:extLst>
          </p:cNvPr>
          <p:cNvSpPr/>
          <p:nvPr/>
        </p:nvSpPr>
        <p:spPr>
          <a:xfrm rot="17937171">
            <a:off x="623144" y="2519085"/>
            <a:ext cx="484632" cy="9784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15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AFA5115-34D1-416F-A20E-E315E0345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319" y="206365"/>
            <a:ext cx="6445269" cy="644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0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164A6-512B-4A43-A58E-76A32BF71DCC}"/>
              </a:ext>
            </a:extLst>
          </p:cNvPr>
          <p:cNvSpPr>
            <a:spLocks noGrp="1"/>
          </p:cNvSpPr>
          <p:nvPr>
            <p:ph type="title"/>
          </p:nvPr>
        </p:nvSpPr>
        <p:spPr>
          <a:xfrm>
            <a:off x="877035" y="0"/>
            <a:ext cx="10515600" cy="1325563"/>
          </a:xfrm>
        </p:spPr>
        <p:txBody>
          <a:bodyPr>
            <a:normAutofit/>
          </a:bodyPr>
          <a:lstStyle/>
          <a:p>
            <a:pPr algn="ctr"/>
            <a:r>
              <a:rPr lang="en-GB" sz="5400" b="1" dirty="0" err="1">
                <a:latin typeface="Times New Roman" panose="02020603050405020304" pitchFamily="18" charset="0"/>
                <a:ea typeface="Calibri" panose="020F0502020204030204" pitchFamily="34" charset="0"/>
                <a:cs typeface="Times New Roman" panose="02020603050405020304" pitchFamily="18" charset="0"/>
              </a:rPr>
              <a:t>Vad</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kan</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projektet</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tillföra</a:t>
            </a:r>
            <a:r>
              <a:rPr lang="en-GB" sz="5400" b="1" dirty="0">
                <a:latin typeface="Times New Roman" panose="02020603050405020304" pitchFamily="18" charset="0"/>
                <a:ea typeface="Calibri" panose="020F0502020204030204" pitchFamily="34" charset="0"/>
                <a:cs typeface="Times New Roman" panose="02020603050405020304" pitchFamily="18" charset="0"/>
              </a:rPr>
              <a:t>?</a:t>
            </a:r>
            <a:endParaRPr lang="en-GB" sz="5400"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D5C015FF-2FCE-4FB5-84FC-8A3AC74FC251}"/>
              </a:ext>
            </a:extLst>
          </p:cNvPr>
          <p:cNvSpPr/>
          <p:nvPr/>
        </p:nvSpPr>
        <p:spPr>
          <a:xfrm>
            <a:off x="1000738" y="2312948"/>
            <a:ext cx="2630279" cy="2514136"/>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D0B0EEBA-D28C-4B32-A9A2-21DE412014B5}"/>
              </a:ext>
            </a:extLst>
          </p:cNvPr>
          <p:cNvSpPr/>
          <p:nvPr/>
        </p:nvSpPr>
        <p:spPr>
          <a:xfrm>
            <a:off x="4420462" y="2312948"/>
            <a:ext cx="2630279" cy="2514136"/>
          </a:xfrm>
          <a:prstGeom prst="ellipse">
            <a:avLst/>
          </a:prstGeom>
          <a:solidFill>
            <a:srgbClr val="FFFF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E6711D9C-132F-4342-80CD-6E0A72DB094B}"/>
              </a:ext>
            </a:extLst>
          </p:cNvPr>
          <p:cNvSpPr/>
          <p:nvPr/>
        </p:nvSpPr>
        <p:spPr>
          <a:xfrm>
            <a:off x="7840187" y="2312948"/>
            <a:ext cx="2630279" cy="2514136"/>
          </a:xfrm>
          <a:prstGeom prst="ellipse">
            <a:avLst/>
          </a:prstGeom>
          <a:solidFill>
            <a:srgbClr val="92D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F0F4894C-D4C6-4F7F-B674-A056E81D147B}"/>
              </a:ext>
            </a:extLst>
          </p:cNvPr>
          <p:cNvSpPr txBox="1"/>
          <p:nvPr/>
        </p:nvSpPr>
        <p:spPr>
          <a:xfrm>
            <a:off x="1229655" y="2705725"/>
            <a:ext cx="2286203"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Patient-</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D1F1C85-AE3F-4328-90B4-A174E99F515E}"/>
              </a:ext>
            </a:extLst>
          </p:cNvPr>
          <p:cNvSpPr txBox="1"/>
          <p:nvPr/>
        </p:nvSpPr>
        <p:spPr>
          <a:xfrm>
            <a:off x="4546012" y="2705725"/>
            <a:ext cx="2379177"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Anhörig-</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003DDA1-C18F-4363-9C4D-EFC7C71A0496}"/>
              </a:ext>
            </a:extLst>
          </p:cNvPr>
          <p:cNvSpPr txBox="1"/>
          <p:nvPr/>
        </p:nvSpPr>
        <p:spPr>
          <a:xfrm>
            <a:off x="7998314" y="2778553"/>
            <a:ext cx="2472152"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Personal-</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DEA14B1-47CD-446A-AB7A-17C11A678884}"/>
              </a:ext>
            </a:extLst>
          </p:cNvPr>
          <p:cNvSpPr txBox="1"/>
          <p:nvPr/>
        </p:nvSpPr>
        <p:spPr>
          <a:xfrm>
            <a:off x="-266913" y="4983472"/>
            <a:ext cx="12725826" cy="1569660"/>
          </a:xfrm>
          <a:prstGeom prst="rect">
            <a:avLst/>
          </a:prstGeom>
          <a:noFill/>
        </p:spPr>
        <p:txBody>
          <a:bodyPr wrap="square" rtlCol="0">
            <a:spAutoFit/>
          </a:bodyPr>
          <a:lstStyle/>
          <a:p>
            <a:pPr algn="ctr"/>
            <a:r>
              <a:rPr lang="sv-SE" sz="4800" dirty="0">
                <a:latin typeface="Times New Roman" panose="02020603050405020304" pitchFamily="18" charset="0"/>
                <a:cs typeface="Times New Roman" panose="02020603050405020304" pitchFamily="18" charset="0"/>
              </a:rPr>
              <a:t>En omfattande och noggrann kartläggning av symptom, behov och förutsättningar</a:t>
            </a:r>
            <a:endParaRPr lang="en-GB" sz="48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EBA064A-7C9C-4393-86CC-3DC183FDE6EC}"/>
              </a:ext>
            </a:extLst>
          </p:cNvPr>
          <p:cNvSpPr txBox="1"/>
          <p:nvPr/>
        </p:nvSpPr>
        <p:spPr>
          <a:xfrm>
            <a:off x="-266913" y="1373571"/>
            <a:ext cx="12725826" cy="830997"/>
          </a:xfrm>
          <a:prstGeom prst="rect">
            <a:avLst/>
          </a:prstGeom>
          <a:noFill/>
        </p:spPr>
        <p:txBody>
          <a:bodyPr wrap="square" rtlCol="0">
            <a:spAutoFit/>
          </a:bodyPr>
          <a:lstStyle/>
          <a:p>
            <a:pPr algn="ctr"/>
            <a:r>
              <a:rPr lang="sv-SE" sz="4800" dirty="0">
                <a:latin typeface="Times New Roman" panose="02020603050405020304" pitchFamily="18" charset="0"/>
                <a:cs typeface="Times New Roman" panose="02020603050405020304" pitchFamily="18" charset="0"/>
              </a:rPr>
              <a:t>Ett holistiskt perspektiv</a:t>
            </a:r>
            <a:endParaRPr lang="en-GB"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02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Oval 89">
            <a:extLst>
              <a:ext uri="{FF2B5EF4-FFF2-40B4-BE49-F238E27FC236}">
                <a16:creationId xmlns:a16="http://schemas.microsoft.com/office/drawing/2014/main" id="{81E7D1ED-BC39-47E9-8563-3723C8A36735}"/>
              </a:ext>
            </a:extLst>
          </p:cNvPr>
          <p:cNvSpPr/>
          <p:nvPr/>
        </p:nvSpPr>
        <p:spPr>
          <a:xfrm>
            <a:off x="6777330" y="1566807"/>
            <a:ext cx="3763693" cy="3580715"/>
          </a:xfrm>
          <a:prstGeom prst="ellipse">
            <a:avLst/>
          </a:prstGeom>
          <a:solidFill>
            <a:schemeClr val="bg1">
              <a:lumMod val="9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a:extLst>
              <a:ext uri="{FF2B5EF4-FFF2-40B4-BE49-F238E27FC236}">
                <a16:creationId xmlns:a16="http://schemas.microsoft.com/office/drawing/2014/main" id="{1B62923C-723C-43AC-BD65-0F5BA7085C65}"/>
              </a:ext>
            </a:extLst>
          </p:cNvPr>
          <p:cNvSpPr/>
          <p:nvPr/>
        </p:nvSpPr>
        <p:spPr>
          <a:xfrm>
            <a:off x="2946404" y="1579866"/>
            <a:ext cx="3763693" cy="3580715"/>
          </a:xfrm>
          <a:prstGeom prst="ellipse">
            <a:avLst/>
          </a:prstGeom>
          <a:solidFill>
            <a:schemeClr val="tx2">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A9EEDF98-FB27-4772-8841-6FBC7AE4ED0E}"/>
              </a:ext>
            </a:extLst>
          </p:cNvPr>
          <p:cNvSpPr txBox="1"/>
          <p:nvPr/>
        </p:nvSpPr>
        <p:spPr>
          <a:xfrm>
            <a:off x="8041058" y="1960026"/>
            <a:ext cx="1441420" cy="646331"/>
          </a:xfrm>
          <a:prstGeom prst="rect">
            <a:avLst/>
          </a:prstGeom>
          <a:noFill/>
        </p:spPr>
        <p:txBody>
          <a:bodyPr wrap="none" rtlCol="0">
            <a:spAutoFit/>
          </a:bodyPr>
          <a:lstStyle/>
          <a:p>
            <a:r>
              <a:rPr lang="sv-SE" sz="3600" dirty="0">
                <a:solidFill>
                  <a:srgbClr val="FF0000"/>
                </a:solidFill>
                <a:latin typeface="Times New Roman" panose="02020603050405020304" pitchFamily="18" charset="0"/>
                <a:cs typeface="Times New Roman" panose="02020603050405020304" pitchFamily="18" charset="0"/>
              </a:rPr>
              <a:t>Äldre?</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49638DA-B383-44D4-8173-6F2F15206736}"/>
              </a:ext>
            </a:extLst>
          </p:cNvPr>
          <p:cNvSpPr txBox="1"/>
          <p:nvPr/>
        </p:nvSpPr>
        <p:spPr>
          <a:xfrm>
            <a:off x="8019781" y="4017452"/>
            <a:ext cx="1544012" cy="646331"/>
          </a:xfrm>
          <a:prstGeom prst="rect">
            <a:avLst/>
          </a:prstGeom>
          <a:noFill/>
        </p:spPr>
        <p:txBody>
          <a:bodyPr wrap="none" rtlCol="0">
            <a:spAutoFit/>
          </a:bodyPr>
          <a:lstStyle/>
          <a:p>
            <a:r>
              <a:rPr lang="sv-SE" sz="3600" dirty="0">
                <a:solidFill>
                  <a:srgbClr val="FF0000"/>
                </a:solidFill>
                <a:latin typeface="Times New Roman" panose="02020603050405020304" pitchFamily="18" charset="0"/>
                <a:cs typeface="Times New Roman" panose="02020603050405020304" pitchFamily="18" charset="0"/>
              </a:rPr>
              <a:t>Yngre?</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6BED6290-613A-4537-838A-D3F79A521637}"/>
              </a:ext>
            </a:extLst>
          </p:cNvPr>
          <p:cNvSpPr txBox="1"/>
          <p:nvPr/>
        </p:nvSpPr>
        <p:spPr>
          <a:xfrm>
            <a:off x="4177546" y="1949423"/>
            <a:ext cx="1441420" cy="646331"/>
          </a:xfrm>
          <a:prstGeom prst="rect">
            <a:avLst/>
          </a:prstGeom>
          <a:noFill/>
        </p:spPr>
        <p:txBody>
          <a:bodyPr wrap="none" rtlCol="0">
            <a:spAutoFit/>
          </a:bodyPr>
          <a:lstStyle/>
          <a:p>
            <a:r>
              <a:rPr lang="sv-SE" sz="3600" dirty="0">
                <a:solidFill>
                  <a:srgbClr val="FF0000"/>
                </a:solidFill>
                <a:latin typeface="Times New Roman" panose="02020603050405020304" pitchFamily="18" charset="0"/>
                <a:cs typeface="Times New Roman" panose="02020603050405020304" pitchFamily="18" charset="0"/>
              </a:rPr>
              <a:t>Äldre?</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002466D0-FB84-4DF5-B29F-7BE638F6C8C8}"/>
              </a:ext>
            </a:extLst>
          </p:cNvPr>
          <p:cNvSpPr txBox="1"/>
          <p:nvPr/>
        </p:nvSpPr>
        <p:spPr>
          <a:xfrm>
            <a:off x="3181197" y="2621854"/>
            <a:ext cx="3294106" cy="1323439"/>
          </a:xfrm>
          <a:prstGeom prst="rect">
            <a:avLst/>
          </a:prstGeom>
          <a:noFill/>
        </p:spPr>
        <p:txBody>
          <a:bodyPr wrap="square" rtlCol="0">
            <a:spAutoFit/>
          </a:bodyPr>
          <a:lstStyle/>
          <a:p>
            <a:pPr algn="ctr"/>
            <a:r>
              <a:rPr lang="sv-SE" sz="4000" b="1" dirty="0">
                <a:latin typeface="Times New Roman" panose="02020603050405020304" pitchFamily="18" charset="0"/>
                <a:cs typeface="Times New Roman" panose="02020603050405020304" pitchFamily="18" charset="0"/>
              </a:rPr>
              <a:t>Sömn-</a:t>
            </a:r>
          </a:p>
          <a:p>
            <a:pPr algn="ctr"/>
            <a:r>
              <a:rPr lang="sv-SE" sz="4000" b="1" dirty="0">
                <a:latin typeface="Times New Roman" panose="02020603050405020304" pitchFamily="18" charset="0"/>
                <a:cs typeface="Times New Roman" panose="02020603050405020304" pitchFamily="18" charset="0"/>
              </a:rPr>
              <a:t>problem</a:t>
            </a:r>
          </a:p>
        </p:txBody>
      </p:sp>
      <p:sp>
        <p:nvSpPr>
          <p:cNvPr id="4" name="TextBox 3">
            <a:extLst>
              <a:ext uri="{FF2B5EF4-FFF2-40B4-BE49-F238E27FC236}">
                <a16:creationId xmlns:a16="http://schemas.microsoft.com/office/drawing/2014/main" id="{A12788E6-E735-446D-AEE5-673E11F705BF}"/>
              </a:ext>
            </a:extLst>
          </p:cNvPr>
          <p:cNvSpPr txBox="1"/>
          <p:nvPr/>
        </p:nvSpPr>
        <p:spPr>
          <a:xfrm>
            <a:off x="271475" y="5217576"/>
            <a:ext cx="12039203" cy="1200329"/>
          </a:xfrm>
          <a:prstGeom prst="rect">
            <a:avLst/>
          </a:prstGeom>
          <a:noFill/>
        </p:spPr>
        <p:txBody>
          <a:bodyPr wrap="square" rtlCol="0">
            <a:spAutoFit/>
          </a:bodyPr>
          <a:lstStyle/>
          <a:p>
            <a:pPr algn="ctr"/>
            <a:r>
              <a:rPr lang="sv-SE" sz="3600" dirty="0">
                <a:latin typeface="Times New Roman" panose="02020603050405020304" pitchFamily="18" charset="0"/>
                <a:cs typeface="Times New Roman" panose="02020603050405020304" pitchFamily="18" charset="0"/>
              </a:rPr>
              <a:t>Samla information hos </a:t>
            </a:r>
            <a:r>
              <a:rPr lang="sv-SE" sz="3600" dirty="0">
                <a:solidFill>
                  <a:srgbClr val="FF0000"/>
                </a:solidFill>
                <a:latin typeface="Times New Roman" panose="02020603050405020304" pitchFamily="18" charset="0"/>
                <a:cs typeface="Times New Roman" panose="02020603050405020304" pitchFamily="18" charset="0"/>
              </a:rPr>
              <a:t>olika åldersgrupper </a:t>
            </a:r>
            <a:r>
              <a:rPr lang="sv-SE" sz="3600" dirty="0">
                <a:latin typeface="Times New Roman" panose="02020603050405020304" pitchFamily="18" charset="0"/>
                <a:cs typeface="Times New Roman" panose="02020603050405020304" pitchFamily="18" charset="0"/>
              </a:rPr>
              <a:t>med RLS </a:t>
            </a:r>
          </a:p>
          <a:p>
            <a:pPr algn="ctr"/>
            <a:r>
              <a:rPr lang="sv-SE" sz="3600" dirty="0">
                <a:latin typeface="Times New Roman" panose="02020603050405020304" pitchFamily="18" charset="0"/>
                <a:cs typeface="Times New Roman" panose="02020603050405020304" pitchFamily="18" charset="0"/>
              </a:rPr>
              <a:t>via </a:t>
            </a:r>
            <a:r>
              <a:rPr lang="sv-SE" sz="3600" dirty="0">
                <a:solidFill>
                  <a:srgbClr val="FF0000"/>
                </a:solidFill>
                <a:latin typeface="Times New Roman" panose="02020603050405020304" pitchFamily="18" charset="0"/>
                <a:cs typeface="Times New Roman" panose="02020603050405020304" pitchFamily="18" charset="0"/>
              </a:rPr>
              <a:t>både enkäter och intervjuer.</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31" name="Title 2">
            <a:extLst>
              <a:ext uri="{FF2B5EF4-FFF2-40B4-BE49-F238E27FC236}">
                <a16:creationId xmlns:a16="http://schemas.microsoft.com/office/drawing/2014/main" id="{01082598-4B00-4687-A1C0-3D41DD2BBE71}"/>
              </a:ext>
            </a:extLst>
          </p:cNvPr>
          <p:cNvSpPr>
            <a:spLocks noGrp="1"/>
          </p:cNvSpPr>
          <p:nvPr>
            <p:ph type="title"/>
          </p:nvPr>
        </p:nvSpPr>
        <p:spPr>
          <a:xfrm>
            <a:off x="1382411" y="-206440"/>
            <a:ext cx="10515600" cy="1325563"/>
          </a:xfrm>
        </p:spPr>
        <p:txBody>
          <a:bodyPr>
            <a:normAutofit/>
          </a:bodyPr>
          <a:lstStyle/>
          <a:p>
            <a:pPr algn="ctr"/>
            <a:r>
              <a:rPr lang="en-GB" sz="5400" b="1" dirty="0" err="1">
                <a:latin typeface="Times New Roman" panose="02020603050405020304" pitchFamily="18" charset="0"/>
                <a:ea typeface="Calibri" panose="020F0502020204030204" pitchFamily="34" charset="0"/>
                <a:cs typeface="Times New Roman" panose="02020603050405020304" pitchFamily="18" charset="0"/>
              </a:rPr>
              <a:t>Vad</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kan</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projektet</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tillföra</a:t>
            </a:r>
            <a:r>
              <a:rPr lang="en-GB" sz="5400" b="1" dirty="0">
                <a:latin typeface="Times New Roman" panose="02020603050405020304" pitchFamily="18" charset="0"/>
                <a:ea typeface="Calibri" panose="020F0502020204030204" pitchFamily="34" charset="0"/>
                <a:cs typeface="Times New Roman" panose="02020603050405020304" pitchFamily="18" charset="0"/>
              </a:rPr>
              <a:t>?</a:t>
            </a:r>
            <a:endParaRPr lang="en-GB" sz="54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A9E4A461-5DB2-4288-8F9D-7F47E50493B1}"/>
              </a:ext>
            </a:extLst>
          </p:cNvPr>
          <p:cNvSpPr txBox="1"/>
          <p:nvPr/>
        </p:nvSpPr>
        <p:spPr>
          <a:xfrm>
            <a:off x="7042142" y="2621854"/>
            <a:ext cx="3294106" cy="1323439"/>
          </a:xfrm>
          <a:prstGeom prst="rect">
            <a:avLst/>
          </a:prstGeom>
          <a:noFill/>
        </p:spPr>
        <p:txBody>
          <a:bodyPr wrap="square" rtlCol="0">
            <a:spAutoFit/>
          </a:bodyPr>
          <a:lstStyle/>
          <a:p>
            <a:pPr algn="ctr"/>
            <a:r>
              <a:rPr lang="sv-SE" sz="4000" b="1" dirty="0">
                <a:latin typeface="Times New Roman" panose="02020603050405020304" pitchFamily="18" charset="0"/>
                <a:cs typeface="Times New Roman" panose="02020603050405020304" pitchFamily="18" charset="0"/>
              </a:rPr>
              <a:t>Psykosocial stress</a:t>
            </a:r>
            <a:endParaRPr lang="en-GB" sz="4000" b="1"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BE298A9-854F-4FC7-AF1D-211EE92E4181}"/>
              </a:ext>
            </a:extLst>
          </p:cNvPr>
          <p:cNvSpPr txBox="1"/>
          <p:nvPr/>
        </p:nvSpPr>
        <p:spPr>
          <a:xfrm>
            <a:off x="4186812" y="4015347"/>
            <a:ext cx="1544012" cy="646331"/>
          </a:xfrm>
          <a:prstGeom prst="rect">
            <a:avLst/>
          </a:prstGeom>
          <a:noFill/>
        </p:spPr>
        <p:txBody>
          <a:bodyPr wrap="none" rtlCol="0">
            <a:spAutoFit/>
          </a:bodyPr>
          <a:lstStyle/>
          <a:p>
            <a:r>
              <a:rPr lang="sv-SE" sz="3600" dirty="0">
                <a:solidFill>
                  <a:srgbClr val="FF0000"/>
                </a:solidFill>
                <a:latin typeface="Times New Roman" panose="02020603050405020304" pitchFamily="18" charset="0"/>
                <a:cs typeface="Times New Roman" panose="02020603050405020304" pitchFamily="18" charset="0"/>
              </a:rPr>
              <a:t>Yngre?</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39" name="Oval 38">
            <a:extLst>
              <a:ext uri="{FF2B5EF4-FFF2-40B4-BE49-F238E27FC236}">
                <a16:creationId xmlns:a16="http://schemas.microsoft.com/office/drawing/2014/main" id="{ED0FD3B6-F68D-4FF6-9AF4-A7F6459DFFAE}"/>
              </a:ext>
            </a:extLst>
          </p:cNvPr>
          <p:cNvSpPr/>
          <p:nvPr/>
        </p:nvSpPr>
        <p:spPr>
          <a:xfrm>
            <a:off x="183719" y="600106"/>
            <a:ext cx="2630279" cy="2514136"/>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2944D849-56D4-40AB-B2F8-FA30B577A5EE}"/>
              </a:ext>
            </a:extLst>
          </p:cNvPr>
          <p:cNvSpPr txBox="1"/>
          <p:nvPr/>
        </p:nvSpPr>
        <p:spPr>
          <a:xfrm>
            <a:off x="399286" y="944417"/>
            <a:ext cx="2286203"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Patient-</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12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814FD8A9-24D5-456C-9DC7-304C85C1F599}"/>
              </a:ext>
            </a:extLst>
          </p:cNvPr>
          <p:cNvPicPr>
            <a:picLocks noChangeAspect="1"/>
          </p:cNvPicPr>
          <p:nvPr/>
        </p:nvPicPr>
        <p:blipFill>
          <a:blip r:embed="rId2"/>
          <a:stretch>
            <a:fillRect/>
          </a:stretch>
        </p:blipFill>
        <p:spPr>
          <a:xfrm>
            <a:off x="3209584" y="982647"/>
            <a:ext cx="7146567" cy="3599818"/>
          </a:xfrm>
          <a:prstGeom prst="rect">
            <a:avLst/>
          </a:prstGeom>
        </p:spPr>
      </p:pic>
      <p:sp>
        <p:nvSpPr>
          <p:cNvPr id="5" name="TextBox 4">
            <a:extLst>
              <a:ext uri="{FF2B5EF4-FFF2-40B4-BE49-F238E27FC236}">
                <a16:creationId xmlns:a16="http://schemas.microsoft.com/office/drawing/2014/main" id="{45D10886-419F-441D-998B-873ACF6A616E}"/>
              </a:ext>
            </a:extLst>
          </p:cNvPr>
          <p:cNvSpPr txBox="1"/>
          <p:nvPr/>
        </p:nvSpPr>
        <p:spPr>
          <a:xfrm>
            <a:off x="1202267" y="4632508"/>
            <a:ext cx="11161203" cy="1938992"/>
          </a:xfrm>
          <a:prstGeom prst="rect">
            <a:avLst/>
          </a:prstGeom>
          <a:noFill/>
        </p:spPr>
        <p:txBody>
          <a:bodyPr wrap="square" rtlCol="0">
            <a:spAutoFit/>
          </a:bodyPr>
          <a:lstStyle/>
          <a:p>
            <a:r>
              <a:rPr lang="sv-SE" sz="4000" dirty="0">
                <a:latin typeface="Times New Roman" panose="02020603050405020304" pitchFamily="18" charset="0"/>
                <a:cs typeface="Times New Roman" panose="02020603050405020304" pitchFamily="18" charset="0"/>
              </a:rPr>
              <a:t>En studie har publicerats de senaste 5 åren som </a:t>
            </a:r>
          </a:p>
          <a:p>
            <a:r>
              <a:rPr lang="sv-SE" sz="4000" dirty="0">
                <a:latin typeface="Times New Roman" panose="02020603050405020304" pitchFamily="18" charset="0"/>
                <a:cs typeface="Times New Roman" panose="02020603050405020304" pitchFamily="18" charset="0"/>
              </a:rPr>
              <a:t>studerat hur </a:t>
            </a:r>
            <a:r>
              <a:rPr lang="sv-SE" sz="4000" u="sng" dirty="0">
                <a:latin typeface="Times New Roman" panose="02020603050405020304" pitchFamily="18" charset="0"/>
                <a:cs typeface="Times New Roman" panose="02020603050405020304" pitchFamily="18" charset="0"/>
              </a:rPr>
              <a:t>personer med RLS </a:t>
            </a:r>
            <a:r>
              <a:rPr lang="sv-SE" sz="4000" i="1" dirty="0">
                <a:latin typeface="Times New Roman" panose="02020603050405020304" pitchFamily="18" charset="0"/>
                <a:cs typeface="Times New Roman" panose="02020603050405020304" pitchFamily="18" charset="0"/>
              </a:rPr>
              <a:t>själva upplever </a:t>
            </a:r>
            <a:r>
              <a:rPr lang="sv-SE" sz="4000" dirty="0">
                <a:latin typeface="Times New Roman" panose="02020603050405020304" pitchFamily="18" charset="0"/>
                <a:cs typeface="Times New Roman" panose="02020603050405020304" pitchFamily="18" charset="0"/>
              </a:rPr>
              <a:t>sin situation</a:t>
            </a:r>
            <a:endParaRPr lang="en-GB" sz="4000" dirty="0">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E074BE36-0894-498A-BAA2-EE4426403B95}"/>
              </a:ext>
            </a:extLst>
          </p:cNvPr>
          <p:cNvSpPr/>
          <p:nvPr/>
        </p:nvSpPr>
        <p:spPr>
          <a:xfrm>
            <a:off x="183719" y="600106"/>
            <a:ext cx="2630279" cy="2514136"/>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36E09949-090E-45EC-9AA3-C70DEA48451F}"/>
              </a:ext>
            </a:extLst>
          </p:cNvPr>
          <p:cNvSpPr txBox="1"/>
          <p:nvPr/>
        </p:nvSpPr>
        <p:spPr>
          <a:xfrm>
            <a:off x="439493" y="982647"/>
            <a:ext cx="2286203"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Patient-</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
        <p:nvSpPr>
          <p:cNvPr id="13" name="Title 2">
            <a:extLst>
              <a:ext uri="{FF2B5EF4-FFF2-40B4-BE49-F238E27FC236}">
                <a16:creationId xmlns:a16="http://schemas.microsoft.com/office/drawing/2014/main" id="{0C4BF6C4-CD01-4C87-B7D2-7982413A318D}"/>
              </a:ext>
            </a:extLst>
          </p:cNvPr>
          <p:cNvSpPr txBox="1">
            <a:spLocks/>
          </p:cNvSpPr>
          <p:nvPr/>
        </p:nvSpPr>
        <p:spPr>
          <a:xfrm>
            <a:off x="1759630" y="12859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err="1">
                <a:latin typeface="Times New Roman" panose="02020603050405020304" pitchFamily="18" charset="0"/>
                <a:ea typeface="Calibri" panose="020F0502020204030204" pitchFamily="34" charset="0"/>
                <a:cs typeface="Times New Roman" panose="02020603050405020304" pitchFamily="18" charset="0"/>
              </a:rPr>
              <a:t>Vad</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kan</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projektet</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tillföra</a:t>
            </a:r>
            <a:r>
              <a:rPr lang="en-GB" sz="5400" b="1" dirty="0">
                <a:latin typeface="Times New Roman" panose="02020603050405020304" pitchFamily="18" charset="0"/>
                <a:ea typeface="Calibri" panose="020F0502020204030204" pitchFamily="34" charset="0"/>
                <a:cs typeface="Times New Roman" panose="02020603050405020304" pitchFamily="18" charset="0"/>
              </a:rPr>
              <a:t>?</a:t>
            </a:r>
            <a:endParaRPr lang="en-GB"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969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a:extLst>
              <a:ext uri="{FF2B5EF4-FFF2-40B4-BE49-F238E27FC236}">
                <a16:creationId xmlns:a16="http://schemas.microsoft.com/office/drawing/2014/main" id="{01082598-4B00-4687-A1C0-3D41DD2BBE71}"/>
              </a:ext>
            </a:extLst>
          </p:cNvPr>
          <p:cNvSpPr>
            <a:spLocks noGrp="1"/>
          </p:cNvSpPr>
          <p:nvPr>
            <p:ph type="title"/>
          </p:nvPr>
        </p:nvSpPr>
        <p:spPr>
          <a:xfrm>
            <a:off x="1766497" y="-62676"/>
            <a:ext cx="10515600" cy="1325563"/>
          </a:xfrm>
        </p:spPr>
        <p:txBody>
          <a:bodyPr>
            <a:normAutofit/>
          </a:bodyPr>
          <a:lstStyle/>
          <a:p>
            <a:pPr algn="ctr"/>
            <a:r>
              <a:rPr lang="en-GB" sz="5400" b="1" dirty="0" err="1">
                <a:latin typeface="Times New Roman" panose="02020603050405020304" pitchFamily="18" charset="0"/>
                <a:ea typeface="Calibri" panose="020F0502020204030204" pitchFamily="34" charset="0"/>
                <a:cs typeface="Times New Roman" panose="02020603050405020304" pitchFamily="18" charset="0"/>
              </a:rPr>
              <a:t>Vad</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kan</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projektet</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tillföra</a:t>
            </a:r>
            <a:r>
              <a:rPr lang="en-GB" sz="5400" b="1" dirty="0">
                <a:latin typeface="Times New Roman" panose="02020603050405020304" pitchFamily="18" charset="0"/>
                <a:ea typeface="Calibri" panose="020F0502020204030204" pitchFamily="34" charset="0"/>
                <a:cs typeface="Times New Roman" panose="02020603050405020304" pitchFamily="18" charset="0"/>
              </a:rPr>
              <a:t>?</a:t>
            </a:r>
            <a:endParaRPr lang="en-GB" sz="5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DCE038A-4BBF-4EF7-B09C-EBE220266CE8}"/>
              </a:ext>
            </a:extLst>
          </p:cNvPr>
          <p:cNvSpPr txBox="1"/>
          <p:nvPr/>
        </p:nvSpPr>
        <p:spPr>
          <a:xfrm>
            <a:off x="3029565" y="1159309"/>
            <a:ext cx="9794923" cy="6032421"/>
          </a:xfrm>
          <a:prstGeom prst="rect">
            <a:avLst/>
          </a:prstGeom>
          <a:noFill/>
        </p:spPr>
        <p:txBody>
          <a:bodyPr wrap="square" rtlCol="0">
            <a:spAutoFit/>
          </a:bodyPr>
          <a:lstStyle/>
          <a:p>
            <a:r>
              <a:rPr lang="sv-SE" sz="4000" b="1" dirty="0">
                <a:latin typeface="Times New Roman" panose="02020603050405020304" pitchFamily="18" charset="0"/>
                <a:cs typeface="Times New Roman" panose="02020603050405020304" pitchFamily="18" charset="0"/>
              </a:rPr>
              <a:t>Projektet samlar också information om saker som ej studerats tidigare vid RLS:</a:t>
            </a:r>
          </a:p>
          <a:p>
            <a:pPr marL="571500" indent="-5715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Informationsbehov</a:t>
            </a:r>
          </a:p>
          <a:p>
            <a:pPr marL="571500" indent="-5715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Attityd till läkemedelsbehandling</a:t>
            </a:r>
          </a:p>
          <a:p>
            <a:pPr marL="571500" indent="-5715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Hantering av symtom</a:t>
            </a:r>
          </a:p>
          <a:p>
            <a:pPr marL="571500" indent="-5715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Delaktighet i behandling</a:t>
            </a:r>
          </a:p>
          <a:p>
            <a:pPr marL="571500" indent="-5715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Påverkan på livssituation</a:t>
            </a:r>
          </a:p>
          <a:p>
            <a:pPr marL="571500" indent="-5715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Egenvårdsåtgärder som används</a:t>
            </a:r>
          </a:p>
          <a:p>
            <a:pPr marL="571500" indent="-5715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Syn på e-hälsa</a:t>
            </a:r>
            <a:endParaRPr lang="sv-SE" dirty="0"/>
          </a:p>
          <a:p>
            <a:endParaRPr lang="sv-SE" dirty="0"/>
          </a:p>
          <a:p>
            <a:endParaRPr lang="sv-SE" dirty="0"/>
          </a:p>
          <a:p>
            <a:endParaRPr lang="en-GB" dirty="0"/>
          </a:p>
        </p:txBody>
      </p:sp>
      <p:sp>
        <p:nvSpPr>
          <p:cNvPr id="23" name="Oval 22">
            <a:extLst>
              <a:ext uri="{FF2B5EF4-FFF2-40B4-BE49-F238E27FC236}">
                <a16:creationId xmlns:a16="http://schemas.microsoft.com/office/drawing/2014/main" id="{0C722F27-237C-434D-A862-D4AB166C4534}"/>
              </a:ext>
            </a:extLst>
          </p:cNvPr>
          <p:cNvSpPr/>
          <p:nvPr/>
        </p:nvSpPr>
        <p:spPr>
          <a:xfrm>
            <a:off x="183719" y="600106"/>
            <a:ext cx="2630279" cy="2514136"/>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53B3FF02-E410-495C-939A-0D286778F4D4}"/>
              </a:ext>
            </a:extLst>
          </p:cNvPr>
          <p:cNvSpPr txBox="1"/>
          <p:nvPr/>
        </p:nvSpPr>
        <p:spPr>
          <a:xfrm>
            <a:off x="399286" y="944417"/>
            <a:ext cx="2286203"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Patient-</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654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a:extLst>
              <a:ext uri="{FF2B5EF4-FFF2-40B4-BE49-F238E27FC236}">
                <a16:creationId xmlns:a16="http://schemas.microsoft.com/office/drawing/2014/main" id="{01082598-4B00-4687-A1C0-3D41DD2BBE71}"/>
              </a:ext>
            </a:extLst>
          </p:cNvPr>
          <p:cNvSpPr>
            <a:spLocks noGrp="1"/>
          </p:cNvSpPr>
          <p:nvPr>
            <p:ph type="title"/>
          </p:nvPr>
        </p:nvSpPr>
        <p:spPr>
          <a:xfrm>
            <a:off x="1766497" y="-62676"/>
            <a:ext cx="10515600" cy="1325563"/>
          </a:xfrm>
        </p:spPr>
        <p:txBody>
          <a:bodyPr>
            <a:normAutofit/>
          </a:bodyPr>
          <a:lstStyle/>
          <a:p>
            <a:pPr algn="ctr"/>
            <a:r>
              <a:rPr lang="en-GB" sz="5400" b="1" dirty="0" err="1">
                <a:latin typeface="Times New Roman" panose="02020603050405020304" pitchFamily="18" charset="0"/>
                <a:ea typeface="Calibri" panose="020F0502020204030204" pitchFamily="34" charset="0"/>
                <a:cs typeface="Times New Roman" panose="02020603050405020304" pitchFamily="18" charset="0"/>
              </a:rPr>
              <a:t>Vad</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kan</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projektet</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tillföra</a:t>
            </a:r>
            <a:r>
              <a:rPr lang="en-GB" sz="5400" b="1" dirty="0">
                <a:latin typeface="Times New Roman" panose="02020603050405020304" pitchFamily="18" charset="0"/>
                <a:ea typeface="Calibri" panose="020F0502020204030204" pitchFamily="34" charset="0"/>
                <a:cs typeface="Times New Roman" panose="02020603050405020304" pitchFamily="18" charset="0"/>
              </a:rPr>
              <a:t>?</a:t>
            </a:r>
            <a:endParaRPr lang="en-GB" sz="5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DCE038A-4BBF-4EF7-B09C-EBE220266CE8}"/>
              </a:ext>
            </a:extLst>
          </p:cNvPr>
          <p:cNvSpPr txBox="1"/>
          <p:nvPr/>
        </p:nvSpPr>
        <p:spPr>
          <a:xfrm>
            <a:off x="2995985" y="1095488"/>
            <a:ext cx="9104125" cy="4308872"/>
          </a:xfrm>
          <a:prstGeom prst="rect">
            <a:avLst/>
          </a:prstGeom>
          <a:noFill/>
        </p:spPr>
        <p:txBody>
          <a:bodyPr wrap="square" rtlCol="0">
            <a:spAutoFit/>
          </a:bodyPr>
          <a:lstStyle/>
          <a:p>
            <a:r>
              <a:rPr lang="sv-SE" sz="4000" b="1" dirty="0">
                <a:latin typeface="Times New Roman" panose="02020603050405020304" pitchFamily="18" charset="0"/>
                <a:cs typeface="Times New Roman" panose="02020603050405020304" pitchFamily="18" charset="0"/>
              </a:rPr>
              <a:t>Projektet kommer också att:</a:t>
            </a:r>
          </a:p>
          <a:p>
            <a:pPr marL="571500" indent="-5715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Säkerställa tillförlitligheten för fråge-formulär som ofta används vid RLS.</a:t>
            </a:r>
          </a:p>
          <a:p>
            <a:pPr marL="571500" indent="-5715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Utveckla nya frågeformulär som ej tidigare använts vid RLS.</a:t>
            </a:r>
          </a:p>
          <a:p>
            <a:pPr marL="571500" indent="-5715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Säkerställa tillförlitligheten för de nya frågeformulären.</a:t>
            </a:r>
          </a:p>
          <a:p>
            <a:endParaRPr lang="en-GB" dirty="0"/>
          </a:p>
        </p:txBody>
      </p:sp>
      <p:sp>
        <p:nvSpPr>
          <p:cNvPr id="23" name="Oval 22">
            <a:extLst>
              <a:ext uri="{FF2B5EF4-FFF2-40B4-BE49-F238E27FC236}">
                <a16:creationId xmlns:a16="http://schemas.microsoft.com/office/drawing/2014/main" id="{0C722F27-237C-434D-A862-D4AB166C4534}"/>
              </a:ext>
            </a:extLst>
          </p:cNvPr>
          <p:cNvSpPr/>
          <p:nvPr/>
        </p:nvSpPr>
        <p:spPr>
          <a:xfrm>
            <a:off x="183719" y="600106"/>
            <a:ext cx="2630279" cy="2514136"/>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53B3FF02-E410-495C-939A-0D286778F4D4}"/>
              </a:ext>
            </a:extLst>
          </p:cNvPr>
          <p:cNvSpPr txBox="1"/>
          <p:nvPr/>
        </p:nvSpPr>
        <p:spPr>
          <a:xfrm>
            <a:off x="399286" y="944417"/>
            <a:ext cx="2286203"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Patient-</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06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9B359-756C-491C-AC08-0FBB9C0835A8}"/>
              </a:ext>
            </a:extLst>
          </p:cNvPr>
          <p:cNvSpPr txBox="1"/>
          <p:nvPr/>
        </p:nvSpPr>
        <p:spPr>
          <a:xfrm>
            <a:off x="196697" y="4919008"/>
            <a:ext cx="11936036" cy="1938992"/>
          </a:xfrm>
          <a:prstGeom prst="rect">
            <a:avLst/>
          </a:prstGeom>
          <a:noFill/>
        </p:spPr>
        <p:txBody>
          <a:bodyPr wrap="square" rtlCol="0">
            <a:spAutoFit/>
          </a:bodyPr>
          <a:lstStyle/>
          <a:p>
            <a:r>
              <a:rPr lang="sv-SE" sz="4000" dirty="0">
                <a:solidFill>
                  <a:srgbClr val="FF0000"/>
                </a:solidFill>
                <a:highlight>
                  <a:srgbClr val="FFFF00"/>
                </a:highlight>
                <a:latin typeface="Times New Roman" panose="02020603050405020304" pitchFamily="18" charset="0"/>
                <a:cs typeface="Times New Roman" panose="02020603050405020304" pitchFamily="18" charset="0"/>
              </a:rPr>
              <a:t>Inga studier </a:t>
            </a:r>
            <a:r>
              <a:rPr lang="sv-SE" sz="4000" dirty="0">
                <a:latin typeface="Times New Roman" panose="02020603050405020304" pitchFamily="18" charset="0"/>
                <a:cs typeface="Times New Roman" panose="02020603050405020304" pitchFamily="18" charset="0"/>
              </a:rPr>
              <a:t>har publicerats de senaste 5 åren som studerat hur </a:t>
            </a:r>
            <a:r>
              <a:rPr lang="sv-SE" sz="4000" u="sng" dirty="0">
                <a:solidFill>
                  <a:srgbClr val="FF0000"/>
                </a:solidFill>
                <a:latin typeface="Times New Roman" panose="02020603050405020304" pitchFamily="18" charset="0"/>
                <a:cs typeface="Times New Roman" panose="02020603050405020304" pitchFamily="18" charset="0"/>
              </a:rPr>
              <a:t>anhöriga</a:t>
            </a:r>
            <a:r>
              <a:rPr lang="sv-SE" sz="4000" dirty="0">
                <a:latin typeface="Times New Roman" panose="02020603050405020304" pitchFamily="18" charset="0"/>
                <a:cs typeface="Times New Roman" panose="02020603050405020304" pitchFamily="18" charset="0"/>
              </a:rPr>
              <a:t> och </a:t>
            </a:r>
            <a:r>
              <a:rPr lang="sv-SE" sz="4000" u="sng" dirty="0">
                <a:solidFill>
                  <a:srgbClr val="FF0000"/>
                </a:solidFill>
                <a:latin typeface="Times New Roman" panose="02020603050405020304" pitchFamily="18" charset="0"/>
                <a:cs typeface="Times New Roman" panose="02020603050405020304" pitchFamily="18" charset="0"/>
              </a:rPr>
              <a:t>personal</a:t>
            </a:r>
            <a:r>
              <a:rPr lang="sv-SE" sz="4000" dirty="0">
                <a:latin typeface="Times New Roman" panose="02020603050405020304" pitchFamily="18" charset="0"/>
                <a:cs typeface="Times New Roman" panose="02020603050405020304" pitchFamily="18" charset="0"/>
              </a:rPr>
              <a:t> som vårdar personer med RLS hanterar situationen…</a:t>
            </a:r>
            <a:endParaRPr lang="en-GB" sz="4000"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B16137FF-FD0A-42E1-B043-31CF1D3B5E09}"/>
              </a:ext>
            </a:extLst>
          </p:cNvPr>
          <p:cNvSpPr/>
          <p:nvPr/>
        </p:nvSpPr>
        <p:spPr>
          <a:xfrm>
            <a:off x="2964710" y="2244760"/>
            <a:ext cx="2630279" cy="2514136"/>
          </a:xfrm>
          <a:prstGeom prst="ellipse">
            <a:avLst/>
          </a:prstGeom>
          <a:solidFill>
            <a:srgbClr val="FFFF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16B501EE-35B6-437B-B8DF-52EFACC9FB68}"/>
              </a:ext>
            </a:extLst>
          </p:cNvPr>
          <p:cNvSpPr txBox="1"/>
          <p:nvPr/>
        </p:nvSpPr>
        <p:spPr>
          <a:xfrm>
            <a:off x="3090260" y="2705725"/>
            <a:ext cx="2379177"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Anhörig-</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7746D969-E0DE-41EC-98F0-0810A9B157C3}"/>
              </a:ext>
            </a:extLst>
          </p:cNvPr>
          <p:cNvSpPr/>
          <p:nvPr/>
        </p:nvSpPr>
        <p:spPr>
          <a:xfrm>
            <a:off x="6164715" y="2244760"/>
            <a:ext cx="2630279" cy="2514136"/>
          </a:xfrm>
          <a:prstGeom prst="ellipse">
            <a:avLst/>
          </a:prstGeom>
          <a:solidFill>
            <a:srgbClr val="92D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63CB8ED0-E027-4F6C-8962-D0F7AFBBC8BF}"/>
              </a:ext>
            </a:extLst>
          </p:cNvPr>
          <p:cNvSpPr txBox="1"/>
          <p:nvPr/>
        </p:nvSpPr>
        <p:spPr>
          <a:xfrm>
            <a:off x="6322842" y="2705725"/>
            <a:ext cx="2472152"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Personal-</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
        <p:nvSpPr>
          <p:cNvPr id="15" name="Title 2">
            <a:extLst>
              <a:ext uri="{FF2B5EF4-FFF2-40B4-BE49-F238E27FC236}">
                <a16:creationId xmlns:a16="http://schemas.microsoft.com/office/drawing/2014/main" id="{AA089997-5564-4375-8C4A-667C723C68A5}"/>
              </a:ext>
            </a:extLst>
          </p:cNvPr>
          <p:cNvSpPr txBox="1">
            <a:spLocks/>
          </p:cNvSpPr>
          <p:nvPr/>
        </p:nvSpPr>
        <p:spPr>
          <a:xfrm>
            <a:off x="906915" y="1057524"/>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a:latin typeface="Times New Roman" panose="02020603050405020304" pitchFamily="18" charset="0"/>
                <a:ea typeface="Calibri" panose="020F0502020204030204" pitchFamily="34" charset="0"/>
                <a:cs typeface="Times New Roman" panose="02020603050405020304" pitchFamily="18" charset="0"/>
              </a:rPr>
              <a:t>Vad kan projektet tillföra?</a:t>
            </a:r>
            <a:endParaRPr lang="en-GB"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70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81E3362-6A59-495B-8289-948A59C57D99}"/>
              </a:ext>
            </a:extLst>
          </p:cNvPr>
          <p:cNvSpPr txBox="1"/>
          <p:nvPr/>
        </p:nvSpPr>
        <p:spPr>
          <a:xfrm>
            <a:off x="777282" y="2717255"/>
            <a:ext cx="10447091"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3975">
            <a:solidFill>
              <a:srgbClr val="FF0000"/>
            </a:solidFill>
          </a:ln>
        </p:spPr>
        <p:txBody>
          <a:bodyPr wrap="none" rtlCol="0">
            <a:spAutoFit/>
          </a:bodyPr>
          <a:lstStyle/>
          <a:p>
            <a:pPr algn="ctr"/>
            <a:r>
              <a:rPr lang="sv-SE" sz="4800" b="1" dirty="0">
                <a:latin typeface="Times New Roman" panose="02020603050405020304" pitchFamily="18" charset="0"/>
                <a:cs typeface="Times New Roman" panose="02020603050405020304" pitchFamily="18" charset="0"/>
              </a:rPr>
              <a:t>Utveckla en egenvårdsbehandling som </a:t>
            </a:r>
          </a:p>
          <a:p>
            <a:pPr algn="ctr"/>
            <a:r>
              <a:rPr lang="sv-SE" sz="4800" b="1" dirty="0">
                <a:latin typeface="Times New Roman" panose="02020603050405020304" pitchFamily="18" charset="0"/>
                <a:cs typeface="Times New Roman" panose="02020603050405020304" pitchFamily="18" charset="0"/>
              </a:rPr>
              <a:t>komplement till läkemedel</a:t>
            </a:r>
            <a:endParaRPr lang="en-GB" sz="4800" b="1" dirty="0">
              <a:latin typeface="Times New Roman" panose="02020603050405020304" pitchFamily="18" charset="0"/>
              <a:cs typeface="Times New Roman" panose="02020603050405020304" pitchFamily="18" charset="0"/>
            </a:endParaRPr>
          </a:p>
        </p:txBody>
      </p:sp>
      <p:sp>
        <p:nvSpPr>
          <p:cNvPr id="19" name="Title 2">
            <a:extLst>
              <a:ext uri="{FF2B5EF4-FFF2-40B4-BE49-F238E27FC236}">
                <a16:creationId xmlns:a16="http://schemas.microsoft.com/office/drawing/2014/main" id="{CC4C308A-4464-46B3-9A27-CCF23E1A46B4}"/>
              </a:ext>
            </a:extLst>
          </p:cNvPr>
          <p:cNvSpPr>
            <a:spLocks noGrp="1"/>
          </p:cNvSpPr>
          <p:nvPr>
            <p:ph type="title"/>
          </p:nvPr>
        </p:nvSpPr>
        <p:spPr>
          <a:xfrm>
            <a:off x="777282" y="575134"/>
            <a:ext cx="10515600" cy="1325563"/>
          </a:xfrm>
        </p:spPr>
        <p:txBody>
          <a:bodyPr>
            <a:normAutofit/>
          </a:bodyPr>
          <a:lstStyle/>
          <a:p>
            <a:pPr algn="ctr"/>
            <a:r>
              <a:rPr lang="en-GB" sz="5400" b="1" dirty="0" err="1">
                <a:latin typeface="Times New Roman" panose="02020603050405020304" pitchFamily="18" charset="0"/>
                <a:ea typeface="Calibri" panose="020F0502020204030204" pitchFamily="34" charset="0"/>
                <a:cs typeface="Times New Roman" panose="02020603050405020304" pitchFamily="18" charset="0"/>
              </a:rPr>
              <a:t>Vad</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kan</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projektet</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tillföra</a:t>
            </a:r>
            <a:r>
              <a:rPr lang="en-GB" sz="5400" b="1" dirty="0">
                <a:latin typeface="Times New Roman" panose="02020603050405020304" pitchFamily="18" charset="0"/>
                <a:ea typeface="Calibri" panose="020F0502020204030204" pitchFamily="34" charset="0"/>
                <a:cs typeface="Times New Roman" panose="02020603050405020304" pitchFamily="18" charset="0"/>
              </a:rPr>
              <a:t>?</a:t>
            </a:r>
            <a:endParaRPr lang="en-GB"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952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with medium confidence">
            <a:extLst>
              <a:ext uri="{FF2B5EF4-FFF2-40B4-BE49-F238E27FC236}">
                <a16:creationId xmlns:a16="http://schemas.microsoft.com/office/drawing/2014/main" id="{BD3118A1-9BD3-4DF9-B095-B9ABA1CEB6C5}"/>
              </a:ext>
            </a:extLst>
          </p:cNvPr>
          <p:cNvPicPr>
            <a:picLocks noChangeAspect="1"/>
          </p:cNvPicPr>
          <p:nvPr/>
        </p:nvPicPr>
        <p:blipFill>
          <a:blip r:embed="rId2"/>
          <a:stretch>
            <a:fillRect/>
          </a:stretch>
        </p:blipFill>
        <p:spPr>
          <a:xfrm>
            <a:off x="569121" y="1550965"/>
            <a:ext cx="9837208" cy="2617024"/>
          </a:xfrm>
          <a:prstGeom prst="rect">
            <a:avLst/>
          </a:prstGeom>
        </p:spPr>
      </p:pic>
      <p:sp>
        <p:nvSpPr>
          <p:cNvPr id="5" name="TextBox 4">
            <a:extLst>
              <a:ext uri="{FF2B5EF4-FFF2-40B4-BE49-F238E27FC236}">
                <a16:creationId xmlns:a16="http://schemas.microsoft.com/office/drawing/2014/main" id="{9F8D477F-1F2A-487A-B49C-251696E3A772}"/>
              </a:ext>
            </a:extLst>
          </p:cNvPr>
          <p:cNvSpPr txBox="1"/>
          <p:nvPr/>
        </p:nvSpPr>
        <p:spPr>
          <a:xfrm>
            <a:off x="1583635" y="4393391"/>
            <a:ext cx="10961353" cy="707886"/>
          </a:xfrm>
          <a:prstGeom prst="rect">
            <a:avLst/>
          </a:prstGeom>
          <a:noFill/>
        </p:spPr>
        <p:txBody>
          <a:bodyPr wrap="square" rtlCol="0">
            <a:spAutoFit/>
          </a:bodyPr>
          <a:lstStyle/>
          <a:p>
            <a:r>
              <a:rPr lang="sv-SE" sz="4000" dirty="0">
                <a:latin typeface="Times New Roman" panose="02020603050405020304" pitchFamily="18" charset="0"/>
                <a:cs typeface="Times New Roman" panose="02020603050405020304" pitchFamily="18" charset="0"/>
              </a:rPr>
              <a:t>11 studier</a:t>
            </a:r>
            <a:endParaRPr lang="en-GB" sz="4000" dirty="0">
              <a:latin typeface="Times New Roman" panose="02020603050405020304" pitchFamily="18" charset="0"/>
              <a:cs typeface="Times New Roman" panose="02020603050405020304" pitchFamily="18" charset="0"/>
            </a:endParaRPr>
          </a:p>
        </p:txBody>
      </p:sp>
      <p:sp>
        <p:nvSpPr>
          <p:cNvPr id="9" name="Title 2">
            <a:extLst>
              <a:ext uri="{FF2B5EF4-FFF2-40B4-BE49-F238E27FC236}">
                <a16:creationId xmlns:a16="http://schemas.microsoft.com/office/drawing/2014/main" id="{D9AD54C2-B313-4617-B16F-3EFD4B840F75}"/>
              </a:ext>
            </a:extLst>
          </p:cNvPr>
          <p:cNvSpPr txBox="1">
            <a:spLocks/>
          </p:cNvSpPr>
          <p:nvPr/>
        </p:nvSpPr>
        <p:spPr>
          <a:xfrm>
            <a:off x="838200" y="225402"/>
            <a:ext cx="10515600" cy="132556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err="1">
                <a:latin typeface="Times New Roman" panose="02020603050405020304" pitchFamily="18" charset="0"/>
                <a:ea typeface="Calibri" panose="020F0502020204030204" pitchFamily="34" charset="0"/>
                <a:cs typeface="Times New Roman" panose="02020603050405020304" pitchFamily="18" charset="0"/>
              </a:rPr>
              <a:t>Hur</a:t>
            </a:r>
            <a:r>
              <a:rPr lang="en-GB" sz="5400" b="1" dirty="0">
                <a:latin typeface="Times New Roman" panose="02020603050405020304" pitchFamily="18" charset="0"/>
                <a:ea typeface="Calibri" panose="020F0502020204030204" pitchFamily="34" charset="0"/>
                <a:cs typeface="Times New Roman" panose="02020603050405020304" pitchFamily="18" charset="0"/>
              </a:rPr>
              <a:t> ser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forskningsläget</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ut</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vad</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gäller</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egenvård</a:t>
            </a:r>
            <a:r>
              <a:rPr lang="en-GB" sz="5400" b="1" dirty="0">
                <a:latin typeface="Times New Roman" panose="02020603050405020304" pitchFamily="18" charset="0"/>
                <a:ea typeface="Calibri" panose="020F0502020204030204" pitchFamily="34" charset="0"/>
                <a:cs typeface="Times New Roman" panose="02020603050405020304" pitchFamily="18" charset="0"/>
              </a:rPr>
              <a:t> vid RLS?</a:t>
            </a:r>
            <a:endParaRPr lang="en-GB" sz="5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708EF46-CF3C-45F9-AA1A-FE789E507BAC}"/>
              </a:ext>
            </a:extLst>
          </p:cNvPr>
          <p:cNvSpPr txBox="1"/>
          <p:nvPr/>
        </p:nvSpPr>
        <p:spPr>
          <a:xfrm>
            <a:off x="6096000" y="3216489"/>
            <a:ext cx="4623224" cy="3970318"/>
          </a:xfrm>
          <a:prstGeom prst="rect">
            <a:avLst/>
          </a:prstGeom>
          <a:noFill/>
        </p:spPr>
        <p:txBody>
          <a:bodyPr wrap="square" rtlCol="0">
            <a:spAutoFit/>
          </a:bodyPr>
          <a:lstStyle/>
          <a:p>
            <a:r>
              <a:rPr lang="sv-SE" sz="3200" b="1" dirty="0">
                <a:latin typeface="Times New Roman" panose="02020603050405020304" pitchFamily="18" charset="0"/>
                <a:cs typeface="Times New Roman" panose="02020603050405020304" pitchFamily="18" charset="0"/>
              </a:rPr>
              <a:t>Exempel på vad som ingår i interventionerna:</a:t>
            </a:r>
          </a:p>
          <a:p>
            <a:pPr marL="457200" indent="-457200">
              <a:buFont typeface="Arial" panose="020B0604020202020204" pitchFamily="34" charset="0"/>
              <a:buChar char="•"/>
            </a:pPr>
            <a:r>
              <a:rPr lang="sv-SE" sz="3200" dirty="0">
                <a:latin typeface="Times New Roman" panose="02020603050405020304" pitchFamily="18" charset="0"/>
                <a:cs typeface="Times New Roman" panose="02020603050405020304" pitchFamily="18" charset="0"/>
              </a:rPr>
              <a:t>Träning</a:t>
            </a:r>
          </a:p>
          <a:p>
            <a:pPr marL="457200" indent="-457200">
              <a:buFont typeface="Arial" panose="020B0604020202020204" pitchFamily="34" charset="0"/>
              <a:buChar char="•"/>
            </a:pPr>
            <a:r>
              <a:rPr lang="sv-SE" sz="3200" dirty="0">
                <a:latin typeface="Times New Roman" panose="02020603050405020304" pitchFamily="18" charset="0"/>
                <a:cs typeface="Times New Roman" panose="02020603050405020304" pitchFamily="18" charset="0"/>
              </a:rPr>
              <a:t>Yoga</a:t>
            </a:r>
          </a:p>
          <a:p>
            <a:pPr marL="457200" indent="-457200">
              <a:buFont typeface="Arial" panose="020B0604020202020204" pitchFamily="34" charset="0"/>
              <a:buChar char="•"/>
            </a:pPr>
            <a:r>
              <a:rPr lang="sv-SE" sz="3200" dirty="0">
                <a:latin typeface="Times New Roman" panose="02020603050405020304" pitchFamily="18" charset="0"/>
                <a:cs typeface="Times New Roman" panose="02020603050405020304" pitchFamily="18" charset="0"/>
              </a:rPr>
              <a:t>Kompression</a:t>
            </a:r>
          </a:p>
          <a:p>
            <a:pPr marL="457200" indent="-457200">
              <a:buFont typeface="Arial" panose="020B0604020202020204" pitchFamily="34" charset="0"/>
              <a:buChar char="•"/>
            </a:pPr>
            <a:r>
              <a:rPr lang="sv-SE" sz="3200" dirty="0">
                <a:latin typeface="Times New Roman" panose="02020603050405020304" pitchFamily="18" charset="0"/>
                <a:cs typeface="Times New Roman" panose="02020603050405020304" pitchFamily="18" charset="0"/>
              </a:rPr>
              <a:t>Stretching</a:t>
            </a:r>
          </a:p>
          <a:p>
            <a:pPr marL="457200" indent="-457200">
              <a:buFont typeface="Arial" panose="020B0604020202020204" pitchFamily="34" charset="0"/>
              <a:buChar char="•"/>
            </a:pPr>
            <a:r>
              <a:rPr lang="sv-SE" sz="3200" dirty="0">
                <a:latin typeface="Times New Roman" panose="02020603050405020304" pitchFamily="18" charset="0"/>
                <a:cs typeface="Times New Roman" panose="02020603050405020304" pitchFamily="18" charset="0"/>
              </a:rPr>
              <a:t>Akupunktur</a:t>
            </a:r>
          </a:p>
          <a:p>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04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66D7-8146-48B9-9E0E-B5837E41431B}"/>
              </a:ext>
            </a:extLst>
          </p:cNvPr>
          <p:cNvSpPr>
            <a:spLocks noGrp="1"/>
          </p:cNvSpPr>
          <p:nvPr>
            <p:ph type="title"/>
          </p:nvPr>
        </p:nvSpPr>
        <p:spPr>
          <a:xfrm>
            <a:off x="838200" y="357174"/>
            <a:ext cx="10515600" cy="1325563"/>
          </a:xfrm>
        </p:spPr>
        <p:txBody>
          <a:bodyPr/>
          <a:lstStyle/>
          <a:p>
            <a:pPr algn="ctr"/>
            <a:r>
              <a:rPr lang="en-GB" b="1" dirty="0" err="1">
                <a:latin typeface="Times New Roman" panose="02020603050405020304" pitchFamily="18" charset="0"/>
                <a:ea typeface="Calibri" panose="020F0502020204030204" pitchFamily="34" charset="0"/>
                <a:cs typeface="Times New Roman" panose="02020603050405020304" pitchFamily="18" charset="0"/>
              </a:rPr>
              <a:t>Innehåll</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EAF80C1-CF72-4324-8A5E-00AF667079D7}"/>
              </a:ext>
            </a:extLst>
          </p:cNvPr>
          <p:cNvSpPr>
            <a:spLocks noGrp="1"/>
          </p:cNvSpPr>
          <p:nvPr>
            <p:ph idx="1"/>
          </p:nvPr>
        </p:nvSpPr>
        <p:spPr>
          <a:xfrm>
            <a:off x="2362641" y="1969955"/>
            <a:ext cx="8141031" cy="4357529"/>
          </a:xfrm>
        </p:spPr>
        <p:txBody>
          <a:bodyPr>
            <a:normAutofit/>
          </a:bodyPr>
          <a:lstStyle/>
          <a:p>
            <a:pPr marL="514350" indent="-514350">
              <a:buFont typeface="+mj-lt"/>
              <a:buAutoNum type="arabicPeriod"/>
            </a:pPr>
            <a:r>
              <a:rPr lang="sv-SE" sz="3200" dirty="0">
                <a:latin typeface="Times New Roman" panose="02020603050405020304" pitchFamily="18" charset="0"/>
                <a:ea typeface="Calibri" panose="020F0502020204030204" pitchFamily="34" charset="0"/>
                <a:cs typeface="Times New Roman" panose="02020603050405020304" pitchFamily="18" charset="0"/>
              </a:rPr>
              <a:t>Vad är målet för JU Sleep </a:t>
            </a:r>
            <a:r>
              <a:rPr lang="sv-SE" sz="3200" dirty="0" err="1">
                <a:latin typeface="Times New Roman" panose="02020603050405020304" pitchFamily="18" charset="0"/>
                <a:ea typeface="Calibri" panose="020F0502020204030204" pitchFamily="34" charset="0"/>
                <a:cs typeface="Times New Roman" panose="02020603050405020304" pitchFamily="18" charset="0"/>
              </a:rPr>
              <a:t>Well</a:t>
            </a:r>
            <a:r>
              <a:rPr lang="sv-SE" sz="3200" dirty="0">
                <a:latin typeface="Times New Roman" panose="02020603050405020304" pitchFamily="18" charset="0"/>
                <a:ea typeface="Calibri" panose="020F0502020204030204" pitchFamily="34" charset="0"/>
                <a:cs typeface="Times New Roman" panose="02020603050405020304" pitchFamily="18" charset="0"/>
              </a:rPr>
              <a:t> </a:t>
            </a:r>
            <a:r>
              <a:rPr lang="sv-SE" sz="3200" dirty="0" err="1">
                <a:latin typeface="Times New Roman" panose="02020603050405020304" pitchFamily="18" charset="0"/>
                <a:ea typeface="Calibri" panose="020F0502020204030204" pitchFamily="34" charset="0"/>
                <a:cs typeface="Times New Roman" panose="02020603050405020304" pitchFamily="18" charset="0"/>
              </a:rPr>
              <a:t>Study</a:t>
            </a:r>
            <a:r>
              <a:rPr lang="sv-SE" sz="3200" dirty="0">
                <a:latin typeface="Times New Roman" panose="02020603050405020304" pitchFamily="18" charset="0"/>
                <a:ea typeface="Calibri" panose="020F0502020204030204" pitchFamily="34" charset="0"/>
                <a:cs typeface="Times New Roman" panose="02020603050405020304" pitchFamily="18" charset="0"/>
              </a:rPr>
              <a:t>?</a:t>
            </a:r>
          </a:p>
          <a:p>
            <a:pPr marL="514350" indent="-514350">
              <a:buFont typeface="+mj-lt"/>
              <a:buAutoNum type="arabicPeriod"/>
            </a:pPr>
            <a:r>
              <a:rPr lang="en-GB" sz="3200" dirty="0" err="1">
                <a:latin typeface="Times New Roman" panose="02020603050405020304" pitchFamily="18" charset="0"/>
                <a:ea typeface="Calibri" panose="020F0502020204030204" pitchFamily="34" charset="0"/>
                <a:cs typeface="Times New Roman" panose="02020603050405020304" pitchFamily="18" charset="0"/>
              </a:rPr>
              <a:t>Vilka</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personer</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ingår</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projektgruppen</a:t>
            </a:r>
            <a:r>
              <a:rPr lang="en-GB" sz="3200" dirty="0">
                <a:latin typeface="Times New Roman" panose="02020603050405020304" pitchFamily="18" charset="0"/>
                <a:ea typeface="Calibri" panose="020F0502020204030204" pitchFamily="34" charset="0"/>
                <a:cs typeface="Times New Roman" panose="02020603050405020304" pitchFamily="18" charset="0"/>
              </a:rPr>
              <a:t>?</a:t>
            </a:r>
          </a:p>
          <a:p>
            <a:pPr marL="514350" indent="-514350">
              <a:buFont typeface="+mj-lt"/>
              <a:buAutoNum type="arabicPeriod"/>
            </a:pPr>
            <a:r>
              <a:rPr lang="en-GB" sz="3200" dirty="0" err="1">
                <a:latin typeface="Times New Roman" panose="02020603050405020304" pitchFamily="18" charset="0"/>
                <a:ea typeface="Calibri" panose="020F0502020204030204" pitchFamily="34" charset="0"/>
                <a:cs typeface="Times New Roman" panose="02020603050405020304" pitchFamily="18" charset="0"/>
              </a:rPr>
              <a:t>Vad</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kan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projektet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tillföra</a:t>
            </a:r>
            <a:r>
              <a:rPr lang="en-GB" sz="3200" dirty="0">
                <a:latin typeface="Times New Roman" panose="02020603050405020304" pitchFamily="18" charset="0"/>
                <a:ea typeface="Calibri" panose="020F0502020204030204" pitchFamily="34" charset="0"/>
                <a:cs typeface="Times New Roman" panose="02020603050405020304" pitchFamily="18" charset="0"/>
              </a:rPr>
              <a:t>?</a:t>
            </a:r>
          </a:p>
          <a:p>
            <a:pPr marL="514350" indent="-514350">
              <a:buFont typeface="+mj-lt"/>
              <a:buAutoNum type="arabicPeriod"/>
            </a:pPr>
            <a:r>
              <a:rPr lang="en-GB" sz="3200" dirty="0" err="1">
                <a:latin typeface="Times New Roman" panose="02020603050405020304" pitchFamily="18" charset="0"/>
                <a:ea typeface="Calibri" panose="020F0502020204030204" pitchFamily="34" charset="0"/>
                <a:cs typeface="Times New Roman" panose="02020603050405020304" pitchFamily="18" charset="0"/>
              </a:rPr>
              <a:t>Hur</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kommer</a:t>
            </a:r>
            <a:r>
              <a:rPr lang="en-GB" sz="3200" dirty="0">
                <a:latin typeface="Times New Roman" panose="02020603050405020304" pitchFamily="18" charset="0"/>
                <a:ea typeface="Calibri" panose="020F0502020204030204" pitchFamily="34" charset="0"/>
                <a:cs typeface="Times New Roman" panose="02020603050405020304" pitchFamily="18" charset="0"/>
              </a:rPr>
              <a:t> data </a:t>
            </a:r>
            <a:r>
              <a:rPr lang="en-GB" sz="3200" dirty="0" err="1">
                <a:latin typeface="Times New Roman" panose="02020603050405020304" pitchFamily="18" charset="0"/>
                <a:ea typeface="Calibri" panose="020F0502020204030204" pitchFamily="34" charset="0"/>
                <a:cs typeface="Times New Roman" panose="02020603050405020304" pitchFamily="18" charset="0"/>
              </a:rPr>
              <a:t>att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samlas</a:t>
            </a:r>
            <a:r>
              <a:rPr lang="en-GB" sz="3200" dirty="0">
                <a:latin typeface="Times New Roman" panose="02020603050405020304" pitchFamily="18" charset="0"/>
                <a:ea typeface="Calibri" panose="020F0502020204030204" pitchFamily="34" charset="0"/>
                <a:cs typeface="Times New Roman" panose="02020603050405020304" pitchFamily="18" charset="0"/>
              </a:rPr>
              <a:t> in?</a:t>
            </a:r>
          </a:p>
          <a:p>
            <a:pPr marL="514350" indent="-514350">
              <a:buFont typeface="+mj-lt"/>
              <a:buAutoNum type="arabicPeriod"/>
            </a:pPr>
            <a:r>
              <a:rPr lang="en-GB" sz="3200" dirty="0" err="1">
                <a:latin typeface="Times New Roman" panose="02020603050405020304" pitchFamily="18" charset="0"/>
                <a:ea typeface="Calibri" panose="020F0502020204030204" pitchFamily="34" charset="0"/>
                <a:cs typeface="Times New Roman" panose="02020603050405020304" pitchFamily="18" charset="0"/>
              </a:rPr>
              <a:t>Hur</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kommer</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resultat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att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förmedlas</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endParaRPr lang="en-GB"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64526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a:extLst>
              <a:ext uri="{FF2B5EF4-FFF2-40B4-BE49-F238E27FC236}">
                <a16:creationId xmlns:a16="http://schemas.microsoft.com/office/drawing/2014/main" id="{7B28A2AB-67CC-49A0-8218-4F66FF4BE1B2}"/>
              </a:ext>
            </a:extLst>
          </p:cNvPr>
          <p:cNvSpPr txBox="1">
            <a:spLocks noChangeArrowheads="1"/>
          </p:cNvSpPr>
          <p:nvPr/>
        </p:nvSpPr>
        <p:spPr bwMode="auto">
          <a:xfrm>
            <a:off x="4251325" y="493713"/>
            <a:ext cx="184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sv-SE" sz="1800">
              <a:latin typeface="Helvetica" panose="020B0604020202020204" pitchFamily="34" charset="0"/>
            </a:endParaRPr>
          </a:p>
        </p:txBody>
      </p:sp>
      <p:sp>
        <p:nvSpPr>
          <p:cNvPr id="24579" name="Text Box 4">
            <a:extLst>
              <a:ext uri="{FF2B5EF4-FFF2-40B4-BE49-F238E27FC236}">
                <a16:creationId xmlns:a16="http://schemas.microsoft.com/office/drawing/2014/main" id="{52B172AB-3C45-44BD-8DB2-89D1E10E403D}"/>
              </a:ext>
            </a:extLst>
          </p:cNvPr>
          <p:cNvSpPr txBox="1">
            <a:spLocks noChangeArrowheads="1"/>
          </p:cNvSpPr>
          <p:nvPr/>
        </p:nvSpPr>
        <p:spPr bwMode="auto">
          <a:xfrm>
            <a:off x="6400800" y="1"/>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sv-SE" sz="1800">
              <a:latin typeface="Helvetica" panose="020B0604020202020204" pitchFamily="34" charset="0"/>
            </a:endParaRPr>
          </a:p>
        </p:txBody>
      </p:sp>
      <p:sp>
        <p:nvSpPr>
          <p:cNvPr id="24580" name="Text Box 8">
            <a:extLst>
              <a:ext uri="{FF2B5EF4-FFF2-40B4-BE49-F238E27FC236}">
                <a16:creationId xmlns:a16="http://schemas.microsoft.com/office/drawing/2014/main" id="{A63385AF-734B-499A-9AFE-309245881F69}"/>
              </a:ext>
            </a:extLst>
          </p:cNvPr>
          <p:cNvSpPr txBox="1">
            <a:spLocks noChangeArrowheads="1"/>
          </p:cNvSpPr>
          <p:nvPr/>
        </p:nvSpPr>
        <p:spPr bwMode="auto">
          <a:xfrm>
            <a:off x="7535864" y="228601"/>
            <a:ext cx="3132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sv-SE" sz="2000" b="1">
              <a:solidFill>
                <a:srgbClr val="FF3399"/>
              </a:solidFill>
              <a:latin typeface="Helvetica" panose="020B0604020202020204" pitchFamily="34" charset="0"/>
            </a:endParaRPr>
          </a:p>
        </p:txBody>
      </p:sp>
      <p:sp>
        <p:nvSpPr>
          <p:cNvPr id="24582" name="Oval 19" descr="Diagonalrand från vänster smal">
            <a:extLst>
              <a:ext uri="{FF2B5EF4-FFF2-40B4-BE49-F238E27FC236}">
                <a16:creationId xmlns:a16="http://schemas.microsoft.com/office/drawing/2014/main" id="{C85F862E-899C-437B-8D15-A55FBBE55915}"/>
              </a:ext>
            </a:extLst>
          </p:cNvPr>
          <p:cNvSpPr>
            <a:spLocks noChangeArrowheads="1"/>
          </p:cNvSpPr>
          <p:nvPr/>
        </p:nvSpPr>
        <p:spPr bwMode="auto">
          <a:xfrm>
            <a:off x="2911212" y="1509328"/>
            <a:ext cx="5836258" cy="1389840"/>
          </a:xfrm>
          <a:prstGeom prst="ellipse">
            <a:avLst/>
          </a:prstGeom>
          <a:blipFill dpi="0" rotWithShape="0">
            <a:blip r:embed="rId3"/>
            <a:srcRect/>
            <a:tile tx="0" ty="0" sx="100000" sy="100000" flip="none" algn="tl"/>
          </a:blipFill>
          <a:ln w="508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sv-SE" sz="2400">
              <a:latin typeface="Times New Roman" panose="02020603050405020304" pitchFamily="18" charset="0"/>
            </a:endParaRPr>
          </a:p>
        </p:txBody>
      </p:sp>
      <p:sp>
        <p:nvSpPr>
          <p:cNvPr id="24585" name="Oval 22">
            <a:extLst>
              <a:ext uri="{FF2B5EF4-FFF2-40B4-BE49-F238E27FC236}">
                <a16:creationId xmlns:a16="http://schemas.microsoft.com/office/drawing/2014/main" id="{C46C1C8A-7A38-45FE-979B-ED6A8FB27623}"/>
              </a:ext>
            </a:extLst>
          </p:cNvPr>
          <p:cNvSpPr>
            <a:spLocks noChangeArrowheads="1"/>
          </p:cNvSpPr>
          <p:nvPr/>
        </p:nvSpPr>
        <p:spPr bwMode="auto">
          <a:xfrm>
            <a:off x="2024932" y="2873222"/>
            <a:ext cx="3816350" cy="2376487"/>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sv-SE" sz="2400">
              <a:latin typeface="Times New Roman" panose="02020603050405020304" pitchFamily="18" charset="0"/>
            </a:endParaRPr>
          </a:p>
        </p:txBody>
      </p:sp>
      <p:sp>
        <p:nvSpPr>
          <p:cNvPr id="24587" name="Text Box 24">
            <a:extLst>
              <a:ext uri="{FF2B5EF4-FFF2-40B4-BE49-F238E27FC236}">
                <a16:creationId xmlns:a16="http://schemas.microsoft.com/office/drawing/2014/main" id="{541626E9-7BF9-4C03-9CDB-EB3098D9595E}"/>
              </a:ext>
            </a:extLst>
          </p:cNvPr>
          <p:cNvSpPr txBox="1">
            <a:spLocks noChangeArrowheads="1"/>
          </p:cNvSpPr>
          <p:nvPr/>
        </p:nvSpPr>
        <p:spPr bwMode="auto">
          <a:xfrm>
            <a:off x="2490609" y="3202458"/>
            <a:ext cx="28921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v-SE" altLang="sv-SE" sz="4000" dirty="0">
                <a:latin typeface="Times New Roman" panose="02020603050405020304" pitchFamily="18" charset="0"/>
              </a:rPr>
              <a:t>Fyra </a:t>
            </a:r>
          </a:p>
          <a:p>
            <a:pPr algn="ctr" eaLnBrk="1" hangingPunct="1">
              <a:spcBef>
                <a:spcPct val="0"/>
              </a:spcBef>
              <a:buFontTx/>
              <a:buNone/>
            </a:pPr>
            <a:r>
              <a:rPr lang="sv-SE" altLang="sv-SE" sz="4000" dirty="0">
                <a:latin typeface="Times New Roman" panose="02020603050405020304" pitchFamily="18" charset="0"/>
              </a:rPr>
              <a:t>vårdcentraler</a:t>
            </a:r>
          </a:p>
        </p:txBody>
      </p:sp>
      <p:sp>
        <p:nvSpPr>
          <p:cNvPr id="24588" name="Text Box 25">
            <a:extLst>
              <a:ext uri="{FF2B5EF4-FFF2-40B4-BE49-F238E27FC236}">
                <a16:creationId xmlns:a16="http://schemas.microsoft.com/office/drawing/2014/main" id="{83FD847C-3A9D-4665-986D-AC4CEE640C35}"/>
              </a:ext>
            </a:extLst>
          </p:cNvPr>
          <p:cNvSpPr txBox="1">
            <a:spLocks noChangeArrowheads="1"/>
          </p:cNvSpPr>
          <p:nvPr/>
        </p:nvSpPr>
        <p:spPr bwMode="auto">
          <a:xfrm>
            <a:off x="7165245" y="3325568"/>
            <a:ext cx="15953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v-SE" altLang="sv-SE" sz="3600" dirty="0">
                <a:latin typeface="Times New Roman" panose="02020603050405020304" pitchFamily="18" charset="0"/>
              </a:rPr>
              <a:t>Två </a:t>
            </a:r>
          </a:p>
          <a:p>
            <a:pPr algn="ctr" eaLnBrk="1" hangingPunct="1">
              <a:spcBef>
                <a:spcPct val="0"/>
              </a:spcBef>
              <a:buFontTx/>
              <a:buNone/>
            </a:pPr>
            <a:r>
              <a:rPr lang="sv-SE" altLang="sv-SE" sz="3600" dirty="0">
                <a:latin typeface="Times New Roman" panose="02020603050405020304" pitchFamily="18" charset="0"/>
              </a:rPr>
              <a:t>sjukhus</a:t>
            </a:r>
          </a:p>
        </p:txBody>
      </p:sp>
      <p:sp>
        <p:nvSpPr>
          <p:cNvPr id="24589" name="Text Box 27">
            <a:extLst>
              <a:ext uri="{FF2B5EF4-FFF2-40B4-BE49-F238E27FC236}">
                <a16:creationId xmlns:a16="http://schemas.microsoft.com/office/drawing/2014/main" id="{F99C63BC-A569-4CA5-A6C2-32095A7F66E4}"/>
              </a:ext>
            </a:extLst>
          </p:cNvPr>
          <p:cNvSpPr txBox="1">
            <a:spLocks noChangeArrowheads="1"/>
          </p:cNvSpPr>
          <p:nvPr/>
        </p:nvSpPr>
        <p:spPr bwMode="auto">
          <a:xfrm>
            <a:off x="3517179" y="1711847"/>
            <a:ext cx="503214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v-SE" altLang="sv-SE" sz="5400" b="1" dirty="0">
                <a:solidFill>
                  <a:srgbClr val="FF0000"/>
                </a:solidFill>
                <a:latin typeface="Times New Roman" panose="02020603050405020304" pitchFamily="18" charset="0"/>
              </a:rPr>
              <a:t>RLS-Förbundet</a:t>
            </a:r>
            <a:r>
              <a:rPr lang="sv-SE" altLang="sv-SE" sz="3600" dirty="0">
                <a:solidFill>
                  <a:srgbClr val="FF0000"/>
                </a:solidFill>
                <a:latin typeface="Times New Roman" panose="02020603050405020304" pitchFamily="18" charset="0"/>
              </a:rPr>
              <a:t> </a:t>
            </a:r>
          </a:p>
        </p:txBody>
      </p:sp>
      <p:sp>
        <p:nvSpPr>
          <p:cNvPr id="15" name="Oval 22">
            <a:extLst>
              <a:ext uri="{FF2B5EF4-FFF2-40B4-BE49-F238E27FC236}">
                <a16:creationId xmlns:a16="http://schemas.microsoft.com/office/drawing/2014/main" id="{3B5D50E7-84AD-46A2-98C8-8721BECC671B}"/>
              </a:ext>
            </a:extLst>
          </p:cNvPr>
          <p:cNvSpPr>
            <a:spLocks noChangeArrowheads="1"/>
          </p:cNvSpPr>
          <p:nvPr/>
        </p:nvSpPr>
        <p:spPr bwMode="auto">
          <a:xfrm>
            <a:off x="116757" y="5183187"/>
            <a:ext cx="3816350" cy="1541697"/>
          </a:xfrm>
          <a:prstGeom prst="ellipse">
            <a:avLst/>
          </a:prstGeom>
          <a:solidFill>
            <a:srgbClr val="FFFF00"/>
          </a:solidFill>
          <a:ln w="508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v-SE" altLang="sv-SE" dirty="0">
                <a:solidFill>
                  <a:srgbClr val="FF0000"/>
                </a:solidFill>
                <a:latin typeface="Times New Roman" panose="02020603050405020304" pitchFamily="18" charset="0"/>
              </a:rPr>
              <a:t>Region Jönköping</a:t>
            </a:r>
            <a:endParaRPr lang="en-GB" altLang="sv-SE" dirty="0">
              <a:latin typeface="Times New Roman" panose="02020603050405020304" pitchFamily="18" charset="0"/>
            </a:endParaRPr>
          </a:p>
        </p:txBody>
      </p:sp>
      <p:sp>
        <p:nvSpPr>
          <p:cNvPr id="16" name="Oval 22">
            <a:extLst>
              <a:ext uri="{FF2B5EF4-FFF2-40B4-BE49-F238E27FC236}">
                <a16:creationId xmlns:a16="http://schemas.microsoft.com/office/drawing/2014/main" id="{F841E0C6-C3E2-482F-BC0B-91EFEAF0A01C}"/>
              </a:ext>
            </a:extLst>
          </p:cNvPr>
          <p:cNvSpPr>
            <a:spLocks noChangeArrowheads="1"/>
          </p:cNvSpPr>
          <p:nvPr/>
        </p:nvSpPr>
        <p:spPr bwMode="auto">
          <a:xfrm>
            <a:off x="4055026" y="5183186"/>
            <a:ext cx="3816350" cy="1541697"/>
          </a:xfrm>
          <a:prstGeom prst="ellipse">
            <a:avLst/>
          </a:prstGeom>
          <a:solidFill>
            <a:srgbClr val="FFFF00"/>
          </a:solidFill>
          <a:ln w="508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v-SE" altLang="sv-SE" dirty="0">
                <a:solidFill>
                  <a:srgbClr val="FF0000"/>
                </a:solidFill>
                <a:latin typeface="Times New Roman" panose="02020603050405020304" pitchFamily="18" charset="0"/>
              </a:rPr>
              <a:t>Region Östergötland</a:t>
            </a:r>
            <a:endParaRPr lang="en-GB" altLang="sv-SE" dirty="0">
              <a:latin typeface="Times New Roman" panose="02020603050405020304" pitchFamily="18" charset="0"/>
            </a:endParaRPr>
          </a:p>
        </p:txBody>
      </p:sp>
      <p:sp>
        <p:nvSpPr>
          <p:cNvPr id="17" name="Oval 22">
            <a:extLst>
              <a:ext uri="{FF2B5EF4-FFF2-40B4-BE49-F238E27FC236}">
                <a16:creationId xmlns:a16="http://schemas.microsoft.com/office/drawing/2014/main" id="{78E6E5B1-68F7-4DD5-ADDF-D5D59640C84F}"/>
              </a:ext>
            </a:extLst>
          </p:cNvPr>
          <p:cNvSpPr>
            <a:spLocks noChangeArrowheads="1"/>
          </p:cNvSpPr>
          <p:nvPr/>
        </p:nvSpPr>
        <p:spPr bwMode="auto">
          <a:xfrm>
            <a:off x="7993295" y="5104752"/>
            <a:ext cx="3816350" cy="1541697"/>
          </a:xfrm>
          <a:prstGeom prst="ellipse">
            <a:avLst/>
          </a:prstGeom>
          <a:solidFill>
            <a:srgbClr val="FFFF00"/>
          </a:solidFill>
          <a:ln w="508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v-SE" altLang="sv-SE" dirty="0">
                <a:solidFill>
                  <a:srgbClr val="FF0000"/>
                </a:solidFill>
                <a:latin typeface="Times New Roman" panose="02020603050405020304" pitchFamily="18" charset="0"/>
              </a:rPr>
              <a:t>Region Kalmar</a:t>
            </a:r>
            <a:endParaRPr lang="en-GB" altLang="sv-SE" dirty="0">
              <a:latin typeface="Times New Roman" panose="02020603050405020304" pitchFamily="18" charset="0"/>
            </a:endParaRPr>
          </a:p>
        </p:txBody>
      </p:sp>
      <p:sp>
        <p:nvSpPr>
          <p:cNvPr id="19" name="Oval 22">
            <a:extLst>
              <a:ext uri="{FF2B5EF4-FFF2-40B4-BE49-F238E27FC236}">
                <a16:creationId xmlns:a16="http://schemas.microsoft.com/office/drawing/2014/main" id="{5FEA87FF-8A6B-41B2-8DBF-973EE08E3458}"/>
              </a:ext>
            </a:extLst>
          </p:cNvPr>
          <p:cNvSpPr>
            <a:spLocks noChangeArrowheads="1"/>
          </p:cNvSpPr>
          <p:nvPr/>
        </p:nvSpPr>
        <p:spPr bwMode="auto">
          <a:xfrm>
            <a:off x="5962766" y="2868116"/>
            <a:ext cx="3816350" cy="2376487"/>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sv-SE" sz="2400">
              <a:latin typeface="Times New Roman" panose="02020603050405020304" pitchFamily="18" charset="0"/>
            </a:endParaRPr>
          </a:p>
        </p:txBody>
      </p:sp>
      <p:sp>
        <p:nvSpPr>
          <p:cNvPr id="21" name="TextBox 20">
            <a:extLst>
              <a:ext uri="{FF2B5EF4-FFF2-40B4-BE49-F238E27FC236}">
                <a16:creationId xmlns:a16="http://schemas.microsoft.com/office/drawing/2014/main" id="{7ABF18DA-A100-47B4-AAF6-5C152630C4CC}"/>
              </a:ext>
            </a:extLst>
          </p:cNvPr>
          <p:cNvSpPr txBox="1"/>
          <p:nvPr/>
        </p:nvSpPr>
        <p:spPr>
          <a:xfrm>
            <a:off x="3018715" y="322007"/>
            <a:ext cx="6154570" cy="923330"/>
          </a:xfrm>
          <a:prstGeom prst="rect">
            <a:avLst/>
          </a:prstGeom>
          <a:noFill/>
        </p:spPr>
        <p:txBody>
          <a:bodyPr wrap="none" rtlCol="0">
            <a:spAutoFit/>
          </a:bodyPr>
          <a:lstStyle/>
          <a:p>
            <a:r>
              <a:rPr lang="sv-SE" sz="5400" b="1" dirty="0">
                <a:latin typeface="Times New Roman" panose="02020603050405020304" pitchFamily="18" charset="0"/>
                <a:cs typeface="Times New Roman" panose="02020603050405020304" pitchFamily="18" charset="0"/>
              </a:rPr>
              <a:t>Hur samlas data in?</a:t>
            </a:r>
            <a:endParaRPr lang="en-GB"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73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F3AE64A-BD38-47C6-968B-1045D41DE6E6}"/>
              </a:ext>
            </a:extLst>
          </p:cNvPr>
          <p:cNvSpPr/>
          <p:nvPr/>
        </p:nvSpPr>
        <p:spPr>
          <a:xfrm>
            <a:off x="9497518" y="2434704"/>
            <a:ext cx="2579034" cy="253169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latin typeface="Times New Roman" panose="02020603050405020304" pitchFamily="18" charset="0"/>
                <a:cs typeface="Times New Roman" panose="02020603050405020304" pitchFamily="18" charset="0"/>
              </a:rPr>
              <a:t>Forskare, patienter, deras närstående, och personal </a:t>
            </a:r>
            <a:r>
              <a:rPr lang="sv-SE" dirty="0">
                <a:solidFill>
                  <a:schemeClr val="tx1"/>
                </a:solidFill>
                <a:latin typeface="Times New Roman" panose="02020603050405020304" pitchFamily="18" charset="0"/>
                <a:cs typeface="Times New Roman" panose="02020603050405020304" pitchFamily="18" charset="0"/>
              </a:rPr>
              <a:t>med olika yrkestillhörighet från primär- och slutenvård skapar en egenvårds-behandling för RLS.</a:t>
            </a:r>
            <a:endParaRPr lang="sv-SE"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BBC2B0F3-38D1-4CF8-B385-7960314460CD}"/>
              </a:ext>
            </a:extLst>
          </p:cNvPr>
          <p:cNvSpPr txBox="1"/>
          <p:nvPr/>
        </p:nvSpPr>
        <p:spPr>
          <a:xfrm>
            <a:off x="6023445" y="5162617"/>
            <a:ext cx="1854315" cy="646331"/>
          </a:xfrm>
          <a:prstGeom prst="rect">
            <a:avLst/>
          </a:prstGeom>
          <a:noFill/>
        </p:spPr>
        <p:txBody>
          <a:bodyPr wrap="square" rtlCol="0">
            <a:spAutoFit/>
          </a:bodyPr>
          <a:lstStyle/>
          <a:p>
            <a:pPr algn="ctr"/>
            <a:r>
              <a:rPr lang="sv-SE" b="1" dirty="0">
                <a:latin typeface="Times New Roman" panose="02020603050405020304" pitchFamily="18" charset="0"/>
                <a:cs typeface="Times New Roman" panose="02020603050405020304" pitchFamily="18" charset="0"/>
              </a:rPr>
              <a:t>Augusti 2022 till maj 2023</a:t>
            </a:r>
            <a:endParaRPr lang="sv-SE" dirty="0"/>
          </a:p>
        </p:txBody>
      </p:sp>
      <p:sp>
        <p:nvSpPr>
          <p:cNvPr id="25" name="TextBox 24">
            <a:extLst>
              <a:ext uri="{FF2B5EF4-FFF2-40B4-BE49-F238E27FC236}">
                <a16:creationId xmlns:a16="http://schemas.microsoft.com/office/drawing/2014/main" id="{163B31DA-D6C4-4A01-AB5C-73A4C8D59881}"/>
              </a:ext>
            </a:extLst>
          </p:cNvPr>
          <p:cNvSpPr txBox="1"/>
          <p:nvPr/>
        </p:nvSpPr>
        <p:spPr>
          <a:xfrm>
            <a:off x="720580" y="5145557"/>
            <a:ext cx="1854314" cy="646331"/>
          </a:xfrm>
          <a:prstGeom prst="rect">
            <a:avLst/>
          </a:prstGeom>
          <a:noFill/>
        </p:spPr>
        <p:txBody>
          <a:bodyPr wrap="square" rtlCol="0">
            <a:spAutoFit/>
          </a:bodyPr>
          <a:lstStyle/>
          <a:p>
            <a:r>
              <a:rPr lang="sv-SE" b="1" dirty="0">
                <a:latin typeface="Times New Roman" panose="02020603050405020304" pitchFamily="18" charset="0"/>
                <a:cs typeface="Times New Roman" panose="02020603050405020304" pitchFamily="18" charset="0"/>
              </a:rPr>
              <a:t>Oktober 2021 till oktober 2022 </a:t>
            </a:r>
            <a:endParaRPr lang="sv-SE" dirty="0"/>
          </a:p>
        </p:txBody>
      </p:sp>
      <p:sp>
        <p:nvSpPr>
          <p:cNvPr id="27" name="TextBox 26">
            <a:extLst>
              <a:ext uri="{FF2B5EF4-FFF2-40B4-BE49-F238E27FC236}">
                <a16:creationId xmlns:a16="http://schemas.microsoft.com/office/drawing/2014/main" id="{6685973D-E16A-4A58-BA25-1EE785237FA9}"/>
              </a:ext>
            </a:extLst>
          </p:cNvPr>
          <p:cNvSpPr txBox="1"/>
          <p:nvPr/>
        </p:nvSpPr>
        <p:spPr>
          <a:xfrm>
            <a:off x="3331975" y="5154606"/>
            <a:ext cx="1704926" cy="646331"/>
          </a:xfrm>
          <a:prstGeom prst="rect">
            <a:avLst/>
          </a:prstGeom>
          <a:noFill/>
        </p:spPr>
        <p:txBody>
          <a:bodyPr wrap="square" rtlCol="0">
            <a:spAutoFit/>
          </a:bodyPr>
          <a:lstStyle/>
          <a:p>
            <a:pPr algn="ctr"/>
            <a:r>
              <a:rPr lang="sv-SE" b="1" dirty="0">
                <a:latin typeface="Times New Roman" panose="02020603050405020304" pitchFamily="18" charset="0"/>
                <a:cs typeface="Times New Roman" panose="02020603050405020304" pitchFamily="18" charset="0"/>
              </a:rPr>
              <a:t>Maj 2022 till december 2022      </a:t>
            </a:r>
            <a:r>
              <a:rPr lang="sv-SE" dirty="0"/>
              <a:t> </a:t>
            </a:r>
          </a:p>
        </p:txBody>
      </p:sp>
      <p:sp>
        <p:nvSpPr>
          <p:cNvPr id="29" name="TextBox 28">
            <a:extLst>
              <a:ext uri="{FF2B5EF4-FFF2-40B4-BE49-F238E27FC236}">
                <a16:creationId xmlns:a16="http://schemas.microsoft.com/office/drawing/2014/main" id="{EBC51978-FC72-4B7F-888A-F3E01C0CDBFB}"/>
              </a:ext>
            </a:extLst>
          </p:cNvPr>
          <p:cNvSpPr txBox="1"/>
          <p:nvPr/>
        </p:nvSpPr>
        <p:spPr>
          <a:xfrm>
            <a:off x="9818545" y="5162617"/>
            <a:ext cx="1914173" cy="646331"/>
          </a:xfrm>
          <a:prstGeom prst="rect">
            <a:avLst/>
          </a:prstGeom>
          <a:noFill/>
        </p:spPr>
        <p:txBody>
          <a:bodyPr wrap="square" rtlCol="0">
            <a:spAutoFit/>
          </a:bodyPr>
          <a:lstStyle/>
          <a:p>
            <a:pPr algn="ctr"/>
            <a:r>
              <a:rPr lang="sv-SE" b="1" dirty="0">
                <a:latin typeface="Times New Roman" panose="02020603050405020304" pitchFamily="18" charset="0"/>
                <a:cs typeface="Times New Roman" panose="02020603050405020304" pitchFamily="18" charset="0"/>
              </a:rPr>
              <a:t>Augusti 2023 till augusti 2024 (?)      </a:t>
            </a:r>
            <a:r>
              <a:rPr lang="sv-SE" dirty="0"/>
              <a:t> </a:t>
            </a:r>
          </a:p>
        </p:txBody>
      </p:sp>
      <p:sp>
        <p:nvSpPr>
          <p:cNvPr id="2" name="Arrow: Right 1">
            <a:extLst>
              <a:ext uri="{FF2B5EF4-FFF2-40B4-BE49-F238E27FC236}">
                <a16:creationId xmlns:a16="http://schemas.microsoft.com/office/drawing/2014/main" id="{0A79751E-3F21-4025-8829-C8877E5D0E3D}"/>
              </a:ext>
            </a:extLst>
          </p:cNvPr>
          <p:cNvSpPr/>
          <p:nvPr/>
        </p:nvSpPr>
        <p:spPr>
          <a:xfrm>
            <a:off x="115449" y="2766914"/>
            <a:ext cx="9363992" cy="2347397"/>
          </a:xfrm>
          <a:prstGeom prst="rightArrow">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C0270EDE-1A39-438E-B0F9-A3B2D6AD7776}"/>
              </a:ext>
            </a:extLst>
          </p:cNvPr>
          <p:cNvSpPr/>
          <p:nvPr/>
        </p:nvSpPr>
        <p:spPr>
          <a:xfrm>
            <a:off x="199076" y="2870284"/>
            <a:ext cx="2719346" cy="20649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latin typeface="Times New Roman" panose="02020603050405020304" pitchFamily="18" charset="0"/>
                <a:cs typeface="Times New Roman" panose="02020603050405020304" pitchFamily="18" charset="0"/>
              </a:rPr>
              <a:t>Studier publicerade</a:t>
            </a:r>
            <a:r>
              <a:rPr lang="sv-SE" dirty="0">
                <a:solidFill>
                  <a:schemeClr val="tx1"/>
                </a:solidFill>
                <a:latin typeface="Times New Roman" panose="02020603050405020304" pitchFamily="18" charset="0"/>
                <a:cs typeface="Times New Roman" panose="02020603050405020304" pitchFamily="18" charset="0"/>
              </a:rPr>
              <a:t> mellan 2000 – 2022 granskas vad gäller förekomst av RLS, mätning av symtom, och egenvård som används. </a:t>
            </a:r>
          </a:p>
        </p:txBody>
      </p:sp>
      <p:sp>
        <p:nvSpPr>
          <p:cNvPr id="34" name="Rectangle: Rounded Corners 33">
            <a:extLst>
              <a:ext uri="{FF2B5EF4-FFF2-40B4-BE49-F238E27FC236}">
                <a16:creationId xmlns:a16="http://schemas.microsoft.com/office/drawing/2014/main" id="{8AFBEB6B-E39A-4032-AF53-C0C3897A588A}"/>
              </a:ext>
            </a:extLst>
          </p:cNvPr>
          <p:cNvSpPr/>
          <p:nvPr/>
        </p:nvSpPr>
        <p:spPr>
          <a:xfrm>
            <a:off x="5681665" y="2849490"/>
            <a:ext cx="2537876" cy="21065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latin typeface="Times New Roman" panose="02020603050405020304" pitchFamily="18" charset="0"/>
                <a:cs typeface="Times New Roman" panose="02020603050405020304" pitchFamily="18" charset="0"/>
              </a:rPr>
              <a:t>Patienter, anhöriga och personal </a:t>
            </a:r>
            <a:r>
              <a:rPr lang="sv-SE" dirty="0">
                <a:solidFill>
                  <a:schemeClr val="tx1"/>
                </a:solidFill>
                <a:latin typeface="Times New Roman" panose="02020603050405020304" pitchFamily="18" charset="0"/>
                <a:cs typeface="Times New Roman" panose="02020603050405020304" pitchFamily="18" charset="0"/>
              </a:rPr>
              <a:t>intervjuas om symtom, behov och förutsättningar för egenvård vid RLS.</a:t>
            </a:r>
          </a:p>
        </p:txBody>
      </p:sp>
      <p:sp>
        <p:nvSpPr>
          <p:cNvPr id="35" name="Rectangle: Rounded Corners 34">
            <a:extLst>
              <a:ext uri="{FF2B5EF4-FFF2-40B4-BE49-F238E27FC236}">
                <a16:creationId xmlns:a16="http://schemas.microsoft.com/office/drawing/2014/main" id="{0D23B6E0-4CFE-4938-9A4F-840ABCB64BFD}"/>
              </a:ext>
            </a:extLst>
          </p:cNvPr>
          <p:cNvSpPr/>
          <p:nvPr/>
        </p:nvSpPr>
        <p:spPr>
          <a:xfrm>
            <a:off x="3002049" y="2880681"/>
            <a:ext cx="2606855" cy="20857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latin typeface="Times New Roman" panose="02020603050405020304" pitchFamily="18" charset="0"/>
                <a:cs typeface="Times New Roman" panose="02020603050405020304" pitchFamily="18" charset="0"/>
              </a:rPr>
              <a:t>Patienter och anhöriga </a:t>
            </a:r>
            <a:r>
              <a:rPr lang="sv-SE" dirty="0">
                <a:solidFill>
                  <a:schemeClr val="tx1"/>
                </a:solidFill>
                <a:latin typeface="Times New Roman" panose="02020603050405020304" pitchFamily="18" charset="0"/>
                <a:cs typeface="Times New Roman" panose="02020603050405020304" pitchFamily="18" charset="0"/>
              </a:rPr>
              <a:t>svarar på enkäter om symtom och behov. Köns och åldersrelaterade skillnader studeras</a:t>
            </a:r>
            <a:r>
              <a:rPr lang="sv-SE" sz="1600" dirty="0">
                <a:solidFill>
                  <a:schemeClr val="tx1"/>
                </a:solidFill>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1B18BD54-DB53-4351-8C9E-15BDC262A8CE}"/>
              </a:ext>
            </a:extLst>
          </p:cNvPr>
          <p:cNvSpPr txBox="1"/>
          <p:nvPr/>
        </p:nvSpPr>
        <p:spPr>
          <a:xfrm>
            <a:off x="906393" y="1753489"/>
            <a:ext cx="1277448" cy="523220"/>
          </a:xfrm>
          <a:prstGeom prst="rect">
            <a:avLst/>
          </a:prstGeom>
          <a:noFill/>
        </p:spPr>
        <p:txBody>
          <a:bodyPr wrap="square" rtlCol="0">
            <a:spAutoFit/>
          </a:bodyPr>
          <a:lstStyle/>
          <a:p>
            <a:r>
              <a:rPr lang="sv-SE" sz="2800" b="1" dirty="0">
                <a:solidFill>
                  <a:srgbClr val="FF0000"/>
                </a:solidFill>
                <a:latin typeface="Times New Roman" panose="02020603050405020304" pitchFamily="18" charset="0"/>
                <a:cs typeface="Times New Roman" panose="02020603050405020304" pitchFamily="18" charset="0"/>
              </a:rPr>
              <a:t>Steg 1 </a:t>
            </a:r>
            <a:endParaRPr lang="sv-SE" sz="2800" dirty="0">
              <a:solidFill>
                <a:srgbClr val="FF0000"/>
              </a:solidFill>
            </a:endParaRPr>
          </a:p>
        </p:txBody>
      </p:sp>
      <p:sp>
        <p:nvSpPr>
          <p:cNvPr id="37" name="TextBox 36">
            <a:extLst>
              <a:ext uri="{FF2B5EF4-FFF2-40B4-BE49-F238E27FC236}">
                <a16:creationId xmlns:a16="http://schemas.microsoft.com/office/drawing/2014/main" id="{FF55AB8A-F1A8-4F32-8DE8-AE501BE5CFBB}"/>
              </a:ext>
            </a:extLst>
          </p:cNvPr>
          <p:cNvSpPr txBox="1"/>
          <p:nvPr/>
        </p:nvSpPr>
        <p:spPr>
          <a:xfrm>
            <a:off x="3606229" y="1753489"/>
            <a:ext cx="1191216" cy="523220"/>
          </a:xfrm>
          <a:prstGeom prst="rect">
            <a:avLst/>
          </a:prstGeom>
          <a:noFill/>
        </p:spPr>
        <p:txBody>
          <a:bodyPr wrap="square" rtlCol="0">
            <a:spAutoFit/>
          </a:bodyPr>
          <a:lstStyle/>
          <a:p>
            <a:r>
              <a:rPr lang="sv-SE" sz="2800" b="1" dirty="0">
                <a:solidFill>
                  <a:srgbClr val="FF0000"/>
                </a:solidFill>
                <a:latin typeface="Times New Roman" panose="02020603050405020304" pitchFamily="18" charset="0"/>
                <a:cs typeface="Times New Roman" panose="02020603050405020304" pitchFamily="18" charset="0"/>
              </a:rPr>
              <a:t>Steg 2 </a:t>
            </a:r>
            <a:endParaRPr lang="sv-SE" sz="2800" dirty="0">
              <a:solidFill>
                <a:srgbClr val="FF0000"/>
              </a:solidFill>
            </a:endParaRPr>
          </a:p>
        </p:txBody>
      </p:sp>
      <p:sp>
        <p:nvSpPr>
          <p:cNvPr id="38" name="TextBox 37">
            <a:extLst>
              <a:ext uri="{FF2B5EF4-FFF2-40B4-BE49-F238E27FC236}">
                <a16:creationId xmlns:a16="http://schemas.microsoft.com/office/drawing/2014/main" id="{09AEB864-2321-4074-8D85-0BFEC615B379}"/>
              </a:ext>
            </a:extLst>
          </p:cNvPr>
          <p:cNvSpPr txBox="1"/>
          <p:nvPr/>
        </p:nvSpPr>
        <p:spPr>
          <a:xfrm>
            <a:off x="6185972" y="1705342"/>
            <a:ext cx="1462868" cy="584775"/>
          </a:xfrm>
          <a:prstGeom prst="rect">
            <a:avLst/>
          </a:prstGeom>
          <a:noFill/>
        </p:spPr>
        <p:txBody>
          <a:bodyPr wrap="square" rtlCol="0">
            <a:spAutoFit/>
          </a:bodyPr>
          <a:lstStyle/>
          <a:p>
            <a:r>
              <a:rPr lang="sv-SE" sz="3200" b="1" dirty="0">
                <a:solidFill>
                  <a:srgbClr val="FF0000"/>
                </a:solidFill>
                <a:latin typeface="Times New Roman" panose="02020603050405020304" pitchFamily="18" charset="0"/>
                <a:cs typeface="Times New Roman" panose="02020603050405020304" pitchFamily="18" charset="0"/>
              </a:rPr>
              <a:t>Steg 3 </a:t>
            </a:r>
            <a:endParaRPr lang="sv-SE" sz="3200" dirty="0">
              <a:solidFill>
                <a:srgbClr val="FF0000"/>
              </a:solidFill>
            </a:endParaRPr>
          </a:p>
        </p:txBody>
      </p:sp>
      <p:sp>
        <p:nvSpPr>
          <p:cNvPr id="40" name="TextBox 39">
            <a:extLst>
              <a:ext uri="{FF2B5EF4-FFF2-40B4-BE49-F238E27FC236}">
                <a16:creationId xmlns:a16="http://schemas.microsoft.com/office/drawing/2014/main" id="{F446ADEF-F247-4EB0-8A57-DB0796D758F2}"/>
              </a:ext>
            </a:extLst>
          </p:cNvPr>
          <p:cNvSpPr txBox="1"/>
          <p:nvPr/>
        </p:nvSpPr>
        <p:spPr>
          <a:xfrm>
            <a:off x="10047550" y="1218296"/>
            <a:ext cx="1238057" cy="584775"/>
          </a:xfrm>
          <a:prstGeom prst="rect">
            <a:avLst/>
          </a:prstGeom>
          <a:noFill/>
        </p:spPr>
        <p:txBody>
          <a:bodyPr wrap="square" rtlCol="0">
            <a:spAutoFit/>
          </a:bodyPr>
          <a:lstStyle/>
          <a:p>
            <a:r>
              <a:rPr lang="sv-SE" sz="3200" b="1" dirty="0">
                <a:solidFill>
                  <a:srgbClr val="FF0000"/>
                </a:solidFill>
                <a:latin typeface="Times New Roman" panose="02020603050405020304" pitchFamily="18" charset="0"/>
                <a:cs typeface="Times New Roman" panose="02020603050405020304" pitchFamily="18" charset="0"/>
              </a:rPr>
              <a:t>Steg 4 </a:t>
            </a:r>
            <a:endParaRPr lang="sv-SE" sz="3200" dirty="0">
              <a:solidFill>
                <a:srgbClr val="FF0000"/>
              </a:solidFill>
            </a:endParaRPr>
          </a:p>
        </p:txBody>
      </p:sp>
      <p:sp>
        <p:nvSpPr>
          <p:cNvPr id="6" name="TextBox 5">
            <a:extLst>
              <a:ext uri="{FF2B5EF4-FFF2-40B4-BE49-F238E27FC236}">
                <a16:creationId xmlns:a16="http://schemas.microsoft.com/office/drawing/2014/main" id="{7C412495-5E09-4B8C-B1AD-6D5E074F2881}"/>
              </a:ext>
            </a:extLst>
          </p:cNvPr>
          <p:cNvSpPr txBox="1"/>
          <p:nvPr/>
        </p:nvSpPr>
        <p:spPr>
          <a:xfrm>
            <a:off x="590661" y="2080161"/>
            <a:ext cx="1851789" cy="830997"/>
          </a:xfrm>
          <a:prstGeom prst="rect">
            <a:avLst/>
          </a:prstGeom>
          <a:noFill/>
        </p:spPr>
        <p:txBody>
          <a:bodyPr wrap="none" rtlCol="0">
            <a:spAutoFit/>
          </a:bodyPr>
          <a:lstStyle/>
          <a:p>
            <a:pPr algn="ctr"/>
            <a:r>
              <a:rPr lang="sv-SE" sz="2400" b="1" dirty="0">
                <a:latin typeface="Times New Roman" panose="02020603050405020304" pitchFamily="18" charset="0"/>
                <a:cs typeface="Times New Roman" panose="02020603050405020304" pitchFamily="18" charset="0"/>
              </a:rPr>
              <a:t>Genomgång </a:t>
            </a:r>
          </a:p>
          <a:p>
            <a:pPr algn="ctr"/>
            <a:r>
              <a:rPr lang="sv-SE" sz="2400" b="1" dirty="0">
                <a:latin typeface="Times New Roman" panose="02020603050405020304" pitchFamily="18" charset="0"/>
                <a:cs typeface="Times New Roman" panose="02020603050405020304" pitchFamily="18" charset="0"/>
              </a:rPr>
              <a:t>av studier</a:t>
            </a:r>
            <a:endParaRPr lang="en-GB" sz="2400" dirty="0"/>
          </a:p>
        </p:txBody>
      </p:sp>
      <p:sp>
        <p:nvSpPr>
          <p:cNvPr id="7" name="TextBox 6">
            <a:extLst>
              <a:ext uri="{FF2B5EF4-FFF2-40B4-BE49-F238E27FC236}">
                <a16:creationId xmlns:a16="http://schemas.microsoft.com/office/drawing/2014/main" id="{384112E0-13C2-4E19-BA26-064CDC38B811}"/>
              </a:ext>
            </a:extLst>
          </p:cNvPr>
          <p:cNvSpPr txBox="1"/>
          <p:nvPr/>
        </p:nvSpPr>
        <p:spPr>
          <a:xfrm>
            <a:off x="6141392" y="2249360"/>
            <a:ext cx="1552028" cy="461665"/>
          </a:xfrm>
          <a:prstGeom prst="rect">
            <a:avLst/>
          </a:prstGeom>
          <a:noFill/>
        </p:spPr>
        <p:txBody>
          <a:bodyPr wrap="none" rtlCol="0">
            <a:spAutoFit/>
          </a:bodyPr>
          <a:lstStyle/>
          <a:p>
            <a:pPr algn="ctr"/>
            <a:r>
              <a:rPr lang="sv-SE" sz="2400" b="1" dirty="0">
                <a:solidFill>
                  <a:schemeClr val="tx1"/>
                </a:solidFill>
                <a:latin typeface="Times New Roman" panose="02020603050405020304" pitchFamily="18" charset="0"/>
                <a:cs typeface="Times New Roman" panose="02020603050405020304" pitchFamily="18" charset="0"/>
              </a:rPr>
              <a:t>Intervjuer</a:t>
            </a:r>
            <a:endParaRPr lang="en-GB" sz="2400" dirty="0"/>
          </a:p>
        </p:txBody>
      </p:sp>
      <p:sp>
        <p:nvSpPr>
          <p:cNvPr id="8" name="TextBox 7">
            <a:extLst>
              <a:ext uri="{FF2B5EF4-FFF2-40B4-BE49-F238E27FC236}">
                <a16:creationId xmlns:a16="http://schemas.microsoft.com/office/drawing/2014/main" id="{E44B658E-317E-45C0-B404-9662162B2F1A}"/>
              </a:ext>
            </a:extLst>
          </p:cNvPr>
          <p:cNvSpPr txBox="1"/>
          <p:nvPr/>
        </p:nvSpPr>
        <p:spPr>
          <a:xfrm>
            <a:off x="3635632" y="2248365"/>
            <a:ext cx="1261885" cy="461665"/>
          </a:xfrm>
          <a:prstGeom prst="rect">
            <a:avLst/>
          </a:prstGeom>
          <a:noFill/>
        </p:spPr>
        <p:txBody>
          <a:bodyPr wrap="none" rtlCol="0">
            <a:spAutoFit/>
          </a:bodyPr>
          <a:lstStyle/>
          <a:p>
            <a:pPr algn="ctr"/>
            <a:r>
              <a:rPr lang="sv-SE" sz="2400" b="1" dirty="0">
                <a:solidFill>
                  <a:schemeClr val="tx1"/>
                </a:solidFill>
                <a:latin typeface="Times New Roman" panose="02020603050405020304" pitchFamily="18" charset="0"/>
                <a:cs typeface="Times New Roman" panose="02020603050405020304" pitchFamily="18" charset="0"/>
              </a:rPr>
              <a:t>Enkäter</a:t>
            </a:r>
            <a:endParaRPr lang="en-GB" sz="2400" dirty="0"/>
          </a:p>
        </p:txBody>
      </p:sp>
      <p:sp>
        <p:nvSpPr>
          <p:cNvPr id="9" name="TextBox 8">
            <a:extLst>
              <a:ext uri="{FF2B5EF4-FFF2-40B4-BE49-F238E27FC236}">
                <a16:creationId xmlns:a16="http://schemas.microsoft.com/office/drawing/2014/main" id="{82457435-7E75-4C6D-AAC3-AFE36647680B}"/>
              </a:ext>
            </a:extLst>
          </p:cNvPr>
          <p:cNvSpPr txBox="1"/>
          <p:nvPr/>
        </p:nvSpPr>
        <p:spPr>
          <a:xfrm>
            <a:off x="9171617" y="1639724"/>
            <a:ext cx="2989921" cy="830997"/>
          </a:xfrm>
          <a:prstGeom prst="rect">
            <a:avLst/>
          </a:prstGeom>
          <a:noFill/>
        </p:spPr>
        <p:txBody>
          <a:bodyPr wrap="none" rtlCol="0">
            <a:spAutoFit/>
          </a:bodyPr>
          <a:lstStyle/>
          <a:p>
            <a:pPr algn="ctr"/>
            <a:r>
              <a:rPr lang="sv-SE" sz="2400" b="1" dirty="0">
                <a:solidFill>
                  <a:schemeClr val="tx1"/>
                </a:solidFill>
                <a:latin typeface="Times New Roman" panose="02020603050405020304" pitchFamily="18" charset="0"/>
                <a:cs typeface="Times New Roman" panose="02020603050405020304" pitchFamily="18" charset="0"/>
              </a:rPr>
              <a:t>Utveckla en </a:t>
            </a:r>
          </a:p>
          <a:p>
            <a:pPr algn="ctr"/>
            <a:r>
              <a:rPr lang="sv-SE" sz="2400" b="1" dirty="0">
                <a:solidFill>
                  <a:schemeClr val="tx1"/>
                </a:solidFill>
                <a:latin typeface="Times New Roman" panose="02020603050405020304" pitchFamily="18" charset="0"/>
                <a:cs typeface="Times New Roman" panose="02020603050405020304" pitchFamily="18" charset="0"/>
              </a:rPr>
              <a:t>egenvårdsbehandling</a:t>
            </a:r>
            <a:endParaRPr lang="en-GB" sz="2400" dirty="0"/>
          </a:p>
        </p:txBody>
      </p:sp>
      <p:sp>
        <p:nvSpPr>
          <p:cNvPr id="21" name="TextBox 20">
            <a:extLst>
              <a:ext uri="{FF2B5EF4-FFF2-40B4-BE49-F238E27FC236}">
                <a16:creationId xmlns:a16="http://schemas.microsoft.com/office/drawing/2014/main" id="{88383D73-FECF-425D-9B1F-F63FAF3D8BFD}"/>
              </a:ext>
            </a:extLst>
          </p:cNvPr>
          <p:cNvSpPr txBox="1"/>
          <p:nvPr/>
        </p:nvSpPr>
        <p:spPr>
          <a:xfrm>
            <a:off x="3018715" y="322007"/>
            <a:ext cx="6154570" cy="923330"/>
          </a:xfrm>
          <a:prstGeom prst="rect">
            <a:avLst/>
          </a:prstGeom>
          <a:noFill/>
        </p:spPr>
        <p:txBody>
          <a:bodyPr wrap="none" rtlCol="0">
            <a:spAutoFit/>
          </a:bodyPr>
          <a:lstStyle/>
          <a:p>
            <a:r>
              <a:rPr lang="sv-SE" sz="5400" b="1" dirty="0">
                <a:latin typeface="Times New Roman" panose="02020603050405020304" pitchFamily="18" charset="0"/>
                <a:cs typeface="Times New Roman" panose="02020603050405020304" pitchFamily="18" charset="0"/>
              </a:rPr>
              <a:t>Hur samlas data in?</a:t>
            </a:r>
            <a:endParaRPr lang="en-GB"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48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FBD5EB-A55F-49E0-B3DB-3F3CB4BC69F4}"/>
              </a:ext>
            </a:extLst>
          </p:cNvPr>
          <p:cNvSpPr txBox="1"/>
          <p:nvPr/>
        </p:nvSpPr>
        <p:spPr>
          <a:xfrm>
            <a:off x="2281430" y="125441"/>
            <a:ext cx="7808869" cy="923330"/>
          </a:xfrm>
          <a:prstGeom prst="rect">
            <a:avLst/>
          </a:prstGeom>
          <a:noFill/>
        </p:spPr>
        <p:txBody>
          <a:bodyPr wrap="none" rtlCol="0">
            <a:spAutoFit/>
          </a:bodyPr>
          <a:lstStyle/>
          <a:p>
            <a:r>
              <a:rPr lang="sv-SE" sz="5400" b="1" dirty="0">
                <a:latin typeface="Times New Roman" panose="02020603050405020304" pitchFamily="18" charset="0"/>
                <a:cs typeface="Times New Roman" panose="02020603050405020304" pitchFamily="18" charset="0"/>
              </a:rPr>
              <a:t>Hur samlas enkätdata in?</a:t>
            </a:r>
            <a:endParaRPr lang="en-GB" sz="5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4B65E38-FC80-4149-8A9A-CA9BAC2DAB48}"/>
              </a:ext>
            </a:extLst>
          </p:cNvPr>
          <p:cNvSpPr txBox="1"/>
          <p:nvPr/>
        </p:nvSpPr>
        <p:spPr>
          <a:xfrm>
            <a:off x="583483" y="1382530"/>
            <a:ext cx="5053992" cy="4832092"/>
          </a:xfrm>
          <a:prstGeom prst="rect">
            <a:avLst/>
          </a:prstGeom>
          <a:noFill/>
        </p:spPr>
        <p:txBody>
          <a:bodyPr wrap="square" rtlCol="0">
            <a:spAutoFit/>
          </a:bodyPr>
          <a:lstStyle/>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Informationsbrev skickas ut av RLS-Förbundet.</a:t>
            </a:r>
          </a:p>
          <a:p>
            <a:pPr marL="457200" indent="-457200">
              <a:buFont typeface="Arial" panose="020B0604020202020204" pitchFamily="34" charset="0"/>
              <a:buChar char="•"/>
            </a:pPr>
            <a:r>
              <a:rPr lang="sv-SE" sz="2800" dirty="0">
                <a:solidFill>
                  <a:schemeClr val="tx1"/>
                </a:solidFill>
                <a:latin typeface="Times New Roman" panose="02020603050405020304" pitchFamily="18" charset="0"/>
                <a:cs typeface="Times New Roman" panose="02020603050405020304" pitchFamily="18" charset="0"/>
              </a:rPr>
              <a:t>Deltagande helt frivilligt.</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Forskarna känner inte till dig som person eller din historia.</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Forskarna har ingen tillgång till dina journaler.</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Tillvägagångssättet är etikprövat och tar hänsyn till GDPR aspekter.</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Enkäten ligger i brevet du får.</a:t>
            </a:r>
          </a:p>
        </p:txBody>
      </p:sp>
      <p:pic>
        <p:nvPicPr>
          <p:cNvPr id="19" name="Picture 18">
            <a:extLst>
              <a:ext uri="{FF2B5EF4-FFF2-40B4-BE49-F238E27FC236}">
                <a16:creationId xmlns:a16="http://schemas.microsoft.com/office/drawing/2014/main" id="{C04EA96E-8C64-49E6-BB8A-902EFB95CC63}"/>
              </a:ext>
            </a:extLst>
          </p:cNvPr>
          <p:cNvPicPr>
            <a:picLocks noChangeAspect="1"/>
          </p:cNvPicPr>
          <p:nvPr/>
        </p:nvPicPr>
        <p:blipFill>
          <a:blip r:embed="rId2"/>
          <a:stretch>
            <a:fillRect/>
          </a:stretch>
        </p:blipFill>
        <p:spPr>
          <a:xfrm>
            <a:off x="6322482" y="1144946"/>
            <a:ext cx="3767817" cy="5524003"/>
          </a:xfrm>
          <a:prstGeom prst="rect">
            <a:avLst/>
          </a:prstGeom>
        </p:spPr>
      </p:pic>
    </p:spTree>
    <p:extLst>
      <p:ext uri="{BB962C8B-B14F-4D97-AF65-F5344CB8AC3E}">
        <p14:creationId xmlns:p14="http://schemas.microsoft.com/office/powerpoint/2010/main" val="836442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04293E-5084-4D7B-8C3E-6264AF0233D2}"/>
              </a:ext>
            </a:extLst>
          </p:cNvPr>
          <p:cNvPicPr>
            <a:picLocks noChangeAspect="1"/>
          </p:cNvPicPr>
          <p:nvPr/>
        </p:nvPicPr>
        <p:blipFill>
          <a:blip r:embed="rId2"/>
          <a:stretch>
            <a:fillRect/>
          </a:stretch>
        </p:blipFill>
        <p:spPr>
          <a:xfrm>
            <a:off x="456996" y="2577574"/>
            <a:ext cx="2860978" cy="3952820"/>
          </a:xfrm>
          <a:prstGeom prst="rect">
            <a:avLst/>
          </a:prstGeom>
        </p:spPr>
      </p:pic>
      <p:pic>
        <p:nvPicPr>
          <p:cNvPr id="13" name="Picture 12">
            <a:extLst>
              <a:ext uri="{FF2B5EF4-FFF2-40B4-BE49-F238E27FC236}">
                <a16:creationId xmlns:a16="http://schemas.microsoft.com/office/drawing/2014/main" id="{70307456-F9BB-4861-A284-585E1325AD84}"/>
              </a:ext>
            </a:extLst>
          </p:cNvPr>
          <p:cNvPicPr>
            <a:picLocks noChangeAspect="1"/>
          </p:cNvPicPr>
          <p:nvPr/>
        </p:nvPicPr>
        <p:blipFill>
          <a:blip r:embed="rId3"/>
          <a:stretch>
            <a:fillRect/>
          </a:stretch>
        </p:blipFill>
        <p:spPr>
          <a:xfrm>
            <a:off x="3579979" y="1820461"/>
            <a:ext cx="3136097" cy="4694030"/>
          </a:xfrm>
          <a:prstGeom prst="rect">
            <a:avLst/>
          </a:prstGeom>
        </p:spPr>
      </p:pic>
      <p:sp>
        <p:nvSpPr>
          <p:cNvPr id="8" name="TextBox 7">
            <a:extLst>
              <a:ext uri="{FF2B5EF4-FFF2-40B4-BE49-F238E27FC236}">
                <a16:creationId xmlns:a16="http://schemas.microsoft.com/office/drawing/2014/main" id="{F49F6127-C8CF-4F05-8A10-11BEAE0E9B42}"/>
              </a:ext>
            </a:extLst>
          </p:cNvPr>
          <p:cNvSpPr txBox="1"/>
          <p:nvPr/>
        </p:nvSpPr>
        <p:spPr>
          <a:xfrm>
            <a:off x="94036" y="1192579"/>
            <a:ext cx="5053992" cy="1384995"/>
          </a:xfrm>
          <a:prstGeom prst="rect">
            <a:avLst/>
          </a:prstGeom>
          <a:noFill/>
        </p:spPr>
        <p:txBody>
          <a:bodyPr wrap="square" rtlCol="0">
            <a:spAutoFit/>
          </a:bodyPr>
          <a:lstStyle/>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Enkäten tar ca 15-20 minuter att besvara </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Svarskuvert</a:t>
            </a:r>
            <a:endParaRPr lang="en-GB" sz="2800" dirty="0"/>
          </a:p>
        </p:txBody>
      </p:sp>
      <p:pic>
        <p:nvPicPr>
          <p:cNvPr id="3" name="Picture 2">
            <a:extLst>
              <a:ext uri="{FF2B5EF4-FFF2-40B4-BE49-F238E27FC236}">
                <a16:creationId xmlns:a16="http://schemas.microsoft.com/office/drawing/2014/main" id="{921649AA-6796-4D87-8B4B-325401E05F82}"/>
              </a:ext>
            </a:extLst>
          </p:cNvPr>
          <p:cNvPicPr>
            <a:picLocks noChangeAspect="1"/>
          </p:cNvPicPr>
          <p:nvPr/>
        </p:nvPicPr>
        <p:blipFill>
          <a:blip r:embed="rId4"/>
          <a:stretch>
            <a:fillRect/>
          </a:stretch>
        </p:blipFill>
        <p:spPr>
          <a:xfrm>
            <a:off x="7122674" y="1885076"/>
            <a:ext cx="3022593" cy="2236421"/>
          </a:xfrm>
          <a:prstGeom prst="rect">
            <a:avLst/>
          </a:prstGeom>
        </p:spPr>
      </p:pic>
      <p:pic>
        <p:nvPicPr>
          <p:cNvPr id="5" name="Picture 4">
            <a:extLst>
              <a:ext uri="{FF2B5EF4-FFF2-40B4-BE49-F238E27FC236}">
                <a16:creationId xmlns:a16="http://schemas.microsoft.com/office/drawing/2014/main" id="{B2F8AD73-A127-48B2-BAB4-2ABE6ED60992}"/>
              </a:ext>
            </a:extLst>
          </p:cNvPr>
          <p:cNvPicPr>
            <a:picLocks noChangeAspect="1"/>
          </p:cNvPicPr>
          <p:nvPr/>
        </p:nvPicPr>
        <p:blipFill>
          <a:blip r:embed="rId5"/>
          <a:stretch>
            <a:fillRect/>
          </a:stretch>
        </p:blipFill>
        <p:spPr>
          <a:xfrm>
            <a:off x="8874028" y="4167476"/>
            <a:ext cx="3002889" cy="2503668"/>
          </a:xfrm>
          <a:prstGeom prst="rect">
            <a:avLst/>
          </a:prstGeom>
        </p:spPr>
      </p:pic>
      <p:sp>
        <p:nvSpPr>
          <p:cNvPr id="12" name="TextBox 11">
            <a:extLst>
              <a:ext uri="{FF2B5EF4-FFF2-40B4-BE49-F238E27FC236}">
                <a16:creationId xmlns:a16="http://schemas.microsoft.com/office/drawing/2014/main" id="{AC97AA3F-E13C-49DA-8E17-BB7B2779BEF2}"/>
              </a:ext>
            </a:extLst>
          </p:cNvPr>
          <p:cNvSpPr txBox="1"/>
          <p:nvPr/>
        </p:nvSpPr>
        <p:spPr>
          <a:xfrm>
            <a:off x="2281430" y="125441"/>
            <a:ext cx="7808869" cy="923330"/>
          </a:xfrm>
          <a:prstGeom prst="rect">
            <a:avLst/>
          </a:prstGeom>
          <a:noFill/>
        </p:spPr>
        <p:txBody>
          <a:bodyPr wrap="none" rtlCol="0">
            <a:spAutoFit/>
          </a:bodyPr>
          <a:lstStyle/>
          <a:p>
            <a:r>
              <a:rPr lang="sv-SE" sz="5400" b="1" dirty="0">
                <a:latin typeface="Times New Roman" panose="02020603050405020304" pitchFamily="18" charset="0"/>
                <a:cs typeface="Times New Roman" panose="02020603050405020304" pitchFamily="18" charset="0"/>
              </a:rPr>
              <a:t>Hur samlas enkätdata in?</a:t>
            </a:r>
            <a:endParaRPr lang="en-GB"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20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C38215-778F-468F-8EB4-2C246F4195FD}"/>
              </a:ext>
            </a:extLst>
          </p:cNvPr>
          <p:cNvSpPr txBox="1"/>
          <p:nvPr/>
        </p:nvSpPr>
        <p:spPr>
          <a:xfrm>
            <a:off x="2281430" y="125441"/>
            <a:ext cx="7315464" cy="923330"/>
          </a:xfrm>
          <a:prstGeom prst="rect">
            <a:avLst/>
          </a:prstGeom>
          <a:noFill/>
        </p:spPr>
        <p:txBody>
          <a:bodyPr wrap="none" rtlCol="0">
            <a:spAutoFit/>
          </a:bodyPr>
          <a:lstStyle/>
          <a:p>
            <a:r>
              <a:rPr lang="sv-SE" sz="5400" b="1" dirty="0">
                <a:latin typeface="Times New Roman" panose="02020603050405020304" pitchFamily="18" charset="0"/>
                <a:cs typeface="Times New Roman" panose="02020603050405020304" pitchFamily="18" charset="0"/>
              </a:rPr>
              <a:t>Hur går en intervju till?</a:t>
            </a:r>
            <a:endParaRPr lang="en-GB" sz="5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E011C42-A195-440B-896B-959EC46C037A}"/>
              </a:ext>
            </a:extLst>
          </p:cNvPr>
          <p:cNvSpPr txBox="1"/>
          <p:nvPr/>
        </p:nvSpPr>
        <p:spPr>
          <a:xfrm>
            <a:off x="305187" y="1509750"/>
            <a:ext cx="5205066" cy="4832092"/>
          </a:xfrm>
          <a:prstGeom prst="rect">
            <a:avLst/>
          </a:prstGeom>
          <a:noFill/>
        </p:spPr>
        <p:txBody>
          <a:bodyPr wrap="square" rtlCol="0">
            <a:spAutoFit/>
          </a:bodyPr>
          <a:lstStyle/>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Informationsbrev s</a:t>
            </a:r>
            <a:r>
              <a:rPr lang="sv-SE" sz="2800" dirty="0">
                <a:solidFill>
                  <a:schemeClr val="tx1"/>
                </a:solidFill>
                <a:latin typeface="Times New Roman" panose="02020603050405020304" pitchFamily="18" charset="0"/>
                <a:cs typeface="Times New Roman" panose="02020603050405020304" pitchFamily="18" charset="0"/>
              </a:rPr>
              <a:t>kickas ut av RLS-Förbundet.</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Information om hur studien går till.</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Deltagande helt frivilligt.</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Vill du delta så tackar du </a:t>
            </a:r>
            <a:r>
              <a:rPr lang="sv-SE" sz="2800" i="1" dirty="0">
                <a:latin typeface="Times New Roman" panose="02020603050405020304" pitchFamily="18" charset="0"/>
                <a:cs typeface="Times New Roman" panose="02020603050405020304" pitchFamily="18" charset="0"/>
              </a:rPr>
              <a:t>”ja</a:t>
            </a:r>
            <a:r>
              <a:rPr lang="sv-SE" sz="2800" dirty="0">
                <a:latin typeface="Times New Roman" panose="02020603050405020304" pitchFamily="18" charset="0"/>
                <a:cs typeface="Times New Roman" panose="02020603050405020304" pitchFamily="18" charset="0"/>
              </a:rPr>
              <a:t>” och returnerar ett svarskuvert.</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Forskare ringer upp dig.</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Ni bestämmer tid för intervjun.</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Intervjun görs via telefon, zoom eller Skype.</a:t>
            </a:r>
          </a:p>
        </p:txBody>
      </p:sp>
      <p:pic>
        <p:nvPicPr>
          <p:cNvPr id="4" name="Picture 3">
            <a:extLst>
              <a:ext uri="{FF2B5EF4-FFF2-40B4-BE49-F238E27FC236}">
                <a16:creationId xmlns:a16="http://schemas.microsoft.com/office/drawing/2014/main" id="{9972A8F7-DE13-4BAF-98BC-30A4E90592DA}"/>
              </a:ext>
            </a:extLst>
          </p:cNvPr>
          <p:cNvPicPr>
            <a:picLocks noChangeAspect="1"/>
          </p:cNvPicPr>
          <p:nvPr/>
        </p:nvPicPr>
        <p:blipFill>
          <a:blip r:embed="rId2"/>
          <a:stretch>
            <a:fillRect/>
          </a:stretch>
        </p:blipFill>
        <p:spPr>
          <a:xfrm>
            <a:off x="5700569" y="1375415"/>
            <a:ext cx="3271348" cy="5100762"/>
          </a:xfrm>
          <a:prstGeom prst="rect">
            <a:avLst/>
          </a:prstGeom>
        </p:spPr>
      </p:pic>
    </p:spTree>
    <p:extLst>
      <p:ext uri="{BB962C8B-B14F-4D97-AF65-F5344CB8AC3E}">
        <p14:creationId xmlns:p14="http://schemas.microsoft.com/office/powerpoint/2010/main" val="1576750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49F6127-C8CF-4F05-8A10-11BEAE0E9B42}"/>
              </a:ext>
            </a:extLst>
          </p:cNvPr>
          <p:cNvSpPr txBox="1"/>
          <p:nvPr/>
        </p:nvSpPr>
        <p:spPr>
          <a:xfrm>
            <a:off x="94036" y="1192579"/>
            <a:ext cx="5053992" cy="5262979"/>
          </a:xfrm>
          <a:prstGeom prst="rect">
            <a:avLst/>
          </a:prstGeom>
          <a:noFill/>
        </p:spPr>
        <p:txBody>
          <a:bodyPr wrap="square" rtlCol="0">
            <a:spAutoFit/>
          </a:bodyPr>
          <a:lstStyle/>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Intervjun tar ca 30-45 min.</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Genomförs av en van forskare.</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Spelas in och skrivs ut.</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Avidentifieras från namn och platser och förvaras på ett säkert sätt.</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Analyseras av forskarna.</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Resultat presenteras i en vetenskaplig artikel.</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Resultatet kan ej kopplas till dig som person.</a:t>
            </a:r>
          </a:p>
          <a:p>
            <a:pPr marL="457200" indent="-457200">
              <a:buFont typeface="Arial" panose="020B0604020202020204" pitchFamily="34" charset="0"/>
              <a:buChar char="•"/>
            </a:pPr>
            <a:endParaRPr lang="en-GB" sz="2800" dirty="0"/>
          </a:p>
        </p:txBody>
      </p:sp>
      <p:sp>
        <p:nvSpPr>
          <p:cNvPr id="9" name="TextBox 8">
            <a:extLst>
              <a:ext uri="{FF2B5EF4-FFF2-40B4-BE49-F238E27FC236}">
                <a16:creationId xmlns:a16="http://schemas.microsoft.com/office/drawing/2014/main" id="{59420847-F068-46FF-BA48-EAEF2FCB71DE}"/>
              </a:ext>
            </a:extLst>
          </p:cNvPr>
          <p:cNvSpPr txBox="1"/>
          <p:nvPr/>
        </p:nvSpPr>
        <p:spPr>
          <a:xfrm>
            <a:off x="2281430" y="125441"/>
            <a:ext cx="7315464" cy="923330"/>
          </a:xfrm>
          <a:prstGeom prst="rect">
            <a:avLst/>
          </a:prstGeom>
          <a:noFill/>
        </p:spPr>
        <p:txBody>
          <a:bodyPr wrap="none" rtlCol="0">
            <a:spAutoFit/>
          </a:bodyPr>
          <a:lstStyle/>
          <a:p>
            <a:r>
              <a:rPr lang="sv-SE" sz="5400" b="1" dirty="0">
                <a:latin typeface="Times New Roman" panose="02020603050405020304" pitchFamily="18" charset="0"/>
                <a:cs typeface="Times New Roman" panose="02020603050405020304" pitchFamily="18" charset="0"/>
              </a:rPr>
              <a:t>Hur går en intervju till?</a:t>
            </a:r>
            <a:endParaRPr lang="en-GB" sz="54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D657934-3A62-4384-AF69-AE878093CC31}"/>
              </a:ext>
            </a:extLst>
          </p:cNvPr>
          <p:cNvPicPr>
            <a:picLocks noChangeAspect="1"/>
          </p:cNvPicPr>
          <p:nvPr/>
        </p:nvPicPr>
        <p:blipFill>
          <a:blip r:embed="rId2"/>
          <a:stretch>
            <a:fillRect/>
          </a:stretch>
        </p:blipFill>
        <p:spPr>
          <a:xfrm>
            <a:off x="5441399" y="1192579"/>
            <a:ext cx="5602963" cy="5450501"/>
          </a:xfrm>
          <a:prstGeom prst="rect">
            <a:avLst/>
          </a:prstGeom>
        </p:spPr>
      </p:pic>
    </p:spTree>
    <p:extLst>
      <p:ext uri="{BB962C8B-B14F-4D97-AF65-F5344CB8AC3E}">
        <p14:creationId xmlns:p14="http://schemas.microsoft.com/office/powerpoint/2010/main" val="2967147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FCE7F3-A769-49B9-9B98-DE5541F90AB6}"/>
              </a:ext>
            </a:extLst>
          </p:cNvPr>
          <p:cNvPicPr>
            <a:picLocks noChangeAspect="1"/>
          </p:cNvPicPr>
          <p:nvPr/>
        </p:nvPicPr>
        <p:blipFill>
          <a:blip r:embed="rId2"/>
          <a:stretch>
            <a:fillRect/>
          </a:stretch>
        </p:blipFill>
        <p:spPr>
          <a:xfrm>
            <a:off x="240661" y="2957148"/>
            <a:ext cx="6116543" cy="1895184"/>
          </a:xfrm>
          <a:prstGeom prst="rect">
            <a:avLst/>
          </a:prstGeom>
        </p:spPr>
      </p:pic>
      <p:sp>
        <p:nvSpPr>
          <p:cNvPr id="5" name="TextBox 4">
            <a:extLst>
              <a:ext uri="{FF2B5EF4-FFF2-40B4-BE49-F238E27FC236}">
                <a16:creationId xmlns:a16="http://schemas.microsoft.com/office/drawing/2014/main" id="{2CDE1093-0874-40D7-8F74-ACA755E6A32D}"/>
              </a:ext>
            </a:extLst>
          </p:cNvPr>
          <p:cNvSpPr txBox="1"/>
          <p:nvPr/>
        </p:nvSpPr>
        <p:spPr>
          <a:xfrm>
            <a:off x="1414738" y="125441"/>
            <a:ext cx="9065943" cy="923330"/>
          </a:xfrm>
          <a:prstGeom prst="rect">
            <a:avLst/>
          </a:prstGeom>
          <a:noFill/>
        </p:spPr>
        <p:txBody>
          <a:bodyPr wrap="none" rtlCol="0">
            <a:spAutoFit/>
          </a:bodyPr>
          <a:lstStyle/>
          <a:p>
            <a:r>
              <a:rPr lang="sv-SE" sz="5400" b="1" dirty="0">
                <a:latin typeface="Times New Roman" panose="02020603050405020304" pitchFamily="18" charset="0"/>
                <a:cs typeface="Times New Roman" panose="02020603050405020304" pitchFamily="18" charset="0"/>
              </a:rPr>
              <a:t>Hur blir anhöriga tillfrågade?</a:t>
            </a:r>
            <a:endParaRPr lang="en-GB" sz="54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73A7DB2-1DE6-4ED6-AC13-A30DF86A9825}"/>
              </a:ext>
            </a:extLst>
          </p:cNvPr>
          <p:cNvPicPr>
            <a:picLocks noChangeAspect="1"/>
          </p:cNvPicPr>
          <p:nvPr/>
        </p:nvPicPr>
        <p:blipFill>
          <a:blip r:embed="rId3"/>
          <a:stretch>
            <a:fillRect/>
          </a:stretch>
        </p:blipFill>
        <p:spPr>
          <a:xfrm>
            <a:off x="6782462" y="2966611"/>
            <a:ext cx="5001537" cy="3681410"/>
          </a:xfrm>
          <a:prstGeom prst="rect">
            <a:avLst/>
          </a:prstGeom>
        </p:spPr>
      </p:pic>
      <p:sp>
        <p:nvSpPr>
          <p:cNvPr id="8" name="TextBox 7">
            <a:extLst>
              <a:ext uri="{FF2B5EF4-FFF2-40B4-BE49-F238E27FC236}">
                <a16:creationId xmlns:a16="http://schemas.microsoft.com/office/drawing/2014/main" id="{56050817-68A6-4F50-93A7-E467541562AA}"/>
              </a:ext>
            </a:extLst>
          </p:cNvPr>
          <p:cNvSpPr txBox="1"/>
          <p:nvPr/>
        </p:nvSpPr>
        <p:spPr>
          <a:xfrm>
            <a:off x="340413" y="1343346"/>
            <a:ext cx="5379999" cy="1569660"/>
          </a:xfrm>
          <a:prstGeom prst="rect">
            <a:avLst/>
          </a:prstGeom>
          <a:noFill/>
        </p:spPr>
        <p:txBody>
          <a:bodyPr wrap="none" rtlCol="0">
            <a:spAutoFit/>
          </a:bodyPr>
          <a:lstStyle/>
          <a:p>
            <a:r>
              <a:rPr lang="sv-SE" sz="3200" b="1" dirty="0">
                <a:solidFill>
                  <a:srgbClr val="FF0000"/>
                </a:solidFill>
                <a:latin typeface="Times New Roman" panose="02020603050405020304" pitchFamily="18" charset="0"/>
                <a:cs typeface="Times New Roman" panose="02020603050405020304" pitchFamily="18" charset="0"/>
              </a:rPr>
              <a:t>1. Patienten ger sitt </a:t>
            </a:r>
          </a:p>
          <a:p>
            <a:r>
              <a:rPr lang="sv-SE" sz="3200" b="1" dirty="0">
                <a:solidFill>
                  <a:srgbClr val="FF0000"/>
                </a:solidFill>
                <a:latin typeface="Times New Roman" panose="02020603050405020304" pitchFamily="18" charset="0"/>
                <a:cs typeface="Times New Roman" panose="02020603050405020304" pitchFamily="18" charset="0"/>
              </a:rPr>
              <a:t>medgivande </a:t>
            </a:r>
            <a:r>
              <a:rPr lang="sv-SE" sz="3200" b="1" dirty="0">
                <a:latin typeface="Times New Roman" panose="02020603050405020304" pitchFamily="18" charset="0"/>
                <a:cs typeface="Times New Roman" panose="02020603050405020304" pitchFamily="18" charset="0"/>
              </a:rPr>
              <a:t>att den anhörige </a:t>
            </a:r>
          </a:p>
          <a:p>
            <a:r>
              <a:rPr lang="sv-SE" sz="3200" b="1" dirty="0">
                <a:latin typeface="Times New Roman" panose="02020603050405020304" pitchFamily="18" charset="0"/>
                <a:cs typeface="Times New Roman" panose="02020603050405020304" pitchFamily="18" charset="0"/>
              </a:rPr>
              <a:t>tillfrågas</a:t>
            </a:r>
            <a:endParaRPr lang="en-GB"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54EF271-3507-4627-B009-7BA991FB59EB}"/>
              </a:ext>
            </a:extLst>
          </p:cNvPr>
          <p:cNvSpPr txBox="1"/>
          <p:nvPr/>
        </p:nvSpPr>
        <p:spPr>
          <a:xfrm>
            <a:off x="6654787" y="1343346"/>
            <a:ext cx="5495415" cy="1569660"/>
          </a:xfrm>
          <a:prstGeom prst="rect">
            <a:avLst/>
          </a:prstGeom>
          <a:noFill/>
        </p:spPr>
        <p:txBody>
          <a:bodyPr wrap="none" rtlCol="0">
            <a:spAutoFit/>
          </a:bodyPr>
          <a:lstStyle/>
          <a:p>
            <a:r>
              <a:rPr lang="sv-SE" sz="3200" b="1" dirty="0">
                <a:solidFill>
                  <a:srgbClr val="FF0000"/>
                </a:solidFill>
                <a:latin typeface="Times New Roman" panose="02020603050405020304" pitchFamily="18" charset="0"/>
                <a:cs typeface="Times New Roman" panose="02020603050405020304" pitchFamily="18" charset="0"/>
              </a:rPr>
              <a:t>2. Den anhörige tillfrågas</a:t>
            </a:r>
            <a:r>
              <a:rPr lang="sv-SE" sz="3200" b="1" dirty="0">
                <a:latin typeface="Times New Roman" panose="02020603050405020304" pitchFamily="18" charset="0"/>
                <a:cs typeface="Times New Roman" panose="02020603050405020304" pitchFamily="18" charset="0"/>
              </a:rPr>
              <a:t> via </a:t>
            </a:r>
          </a:p>
          <a:p>
            <a:r>
              <a:rPr lang="sv-SE" sz="3200" b="1" dirty="0">
                <a:latin typeface="Times New Roman" panose="02020603050405020304" pitchFamily="18" charset="0"/>
                <a:cs typeface="Times New Roman" panose="02020603050405020304" pitchFamily="18" charset="0"/>
              </a:rPr>
              <a:t>informationsbrev och ger sitt </a:t>
            </a:r>
          </a:p>
          <a:p>
            <a:r>
              <a:rPr lang="sv-SE" sz="3200" b="1" dirty="0">
                <a:latin typeface="Times New Roman" panose="02020603050405020304" pitchFamily="18" charset="0"/>
                <a:cs typeface="Times New Roman" panose="02020603050405020304" pitchFamily="18" charset="0"/>
              </a:rPr>
              <a:t>medgivande</a:t>
            </a:r>
            <a:endParaRPr lang="en-GB"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596B1FB-D7B6-4DFB-92FD-399E0FFF187D}"/>
              </a:ext>
            </a:extLst>
          </p:cNvPr>
          <p:cNvSpPr txBox="1"/>
          <p:nvPr/>
        </p:nvSpPr>
        <p:spPr>
          <a:xfrm>
            <a:off x="340413" y="5324582"/>
            <a:ext cx="5338962" cy="1323439"/>
          </a:xfrm>
          <a:prstGeom prst="rect">
            <a:avLst/>
          </a:prstGeom>
          <a:noFill/>
        </p:spPr>
        <p:txBody>
          <a:bodyPr wrap="none" rtlCol="0">
            <a:spAutoFit/>
          </a:bodyPr>
          <a:lstStyle/>
          <a:p>
            <a:r>
              <a:rPr lang="sv-SE" sz="4000" b="1" dirty="0">
                <a:latin typeface="Times New Roman" panose="02020603050405020304" pitchFamily="18" charset="0"/>
                <a:cs typeface="Times New Roman" panose="02020603050405020304" pitchFamily="18" charset="0"/>
              </a:rPr>
              <a:t>Enkäter och intervjuer </a:t>
            </a:r>
          </a:p>
          <a:p>
            <a:r>
              <a:rPr lang="sv-SE" sz="4000" b="1" dirty="0">
                <a:latin typeface="Times New Roman" panose="02020603050405020304" pitchFamily="18" charset="0"/>
                <a:cs typeface="Times New Roman" panose="02020603050405020304" pitchFamily="18" charset="0"/>
              </a:rPr>
              <a:t>kan vara aktuella</a:t>
            </a:r>
            <a:endParaRPr lang="en-GB"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004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49F6127-C8CF-4F05-8A10-11BEAE0E9B42}"/>
              </a:ext>
            </a:extLst>
          </p:cNvPr>
          <p:cNvSpPr txBox="1"/>
          <p:nvPr/>
        </p:nvSpPr>
        <p:spPr>
          <a:xfrm>
            <a:off x="443892" y="1999538"/>
            <a:ext cx="11053693" cy="4401205"/>
          </a:xfrm>
          <a:prstGeom prst="rect">
            <a:avLst/>
          </a:prstGeom>
          <a:noFill/>
        </p:spPr>
        <p:txBody>
          <a:bodyPr wrap="square" rtlCol="0">
            <a:spAutoFit/>
          </a:bodyPr>
          <a:lstStyle/>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Systematisk </a:t>
            </a:r>
            <a:r>
              <a:rPr lang="sv-SE" sz="2800" dirty="0" err="1">
                <a:latin typeface="Times New Roman" panose="02020603050405020304" pitchFamily="18" charset="0"/>
                <a:cs typeface="Times New Roman" panose="02020603050405020304" pitchFamily="18" charset="0"/>
              </a:rPr>
              <a:t>review</a:t>
            </a:r>
            <a:r>
              <a:rPr lang="sv-SE" sz="2800" dirty="0">
                <a:latin typeface="Times New Roman" panose="02020603050405020304" pitchFamily="18" charset="0"/>
                <a:cs typeface="Times New Roman" panose="02020603050405020304" pitchFamily="18" charset="0"/>
              </a:rPr>
              <a:t> och meta-analys av förekomst av RLS.</a:t>
            </a:r>
          </a:p>
          <a:p>
            <a:pPr marL="457200" indent="-457200">
              <a:buFont typeface="Arial" panose="020B0604020202020204" pitchFamily="34" charset="0"/>
              <a:buChar char="•"/>
            </a:pPr>
            <a:r>
              <a:rPr lang="sv-SE" sz="2800" b="1" dirty="0">
                <a:latin typeface="Times New Roman" panose="02020603050405020304" pitchFamily="18" charset="0"/>
                <a:cs typeface="Times New Roman" panose="02020603050405020304" pitchFamily="18" charset="0"/>
              </a:rPr>
              <a:t>Sökning gav 11 198 </a:t>
            </a:r>
            <a:r>
              <a:rPr lang="sv-SE" sz="2800" dirty="0">
                <a:latin typeface="Times New Roman" panose="02020603050405020304" pitchFamily="18" charset="0"/>
                <a:cs typeface="Times New Roman" panose="02020603050405020304" pitchFamily="18" charset="0"/>
              </a:rPr>
              <a:t>vetenskapliga artiklar från 2000 – 2022.</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Urvalskriterier gav 282 artiklar som lästes i fulltext.</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485 555 personer (56% kvinnor) ingår i studierna som gjorts i 33 länder.</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En sammanvägd förekomst av RLS kan vara 12%.</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Variation av förekomst sågs kopplat till:</a:t>
            </a:r>
          </a:p>
          <a:p>
            <a:pPr marL="914400" lvl="1"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Kvalitet på studien (6% förekomst i låg vs. 12% förekomst i hög)</a:t>
            </a:r>
          </a:p>
          <a:p>
            <a:pPr marL="914400" lvl="1"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Kön (7% förekomst hos manliga vs. 11% hos kvinnliga deltagare)</a:t>
            </a:r>
          </a:p>
          <a:p>
            <a:pPr marL="914400" lvl="1"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Ålder (10% förekomst hos vuxna vs. 15% hos äldre) </a:t>
            </a:r>
          </a:p>
          <a:p>
            <a:pPr marL="457200" indent="-457200">
              <a:buFont typeface="Arial" panose="020B0604020202020204" pitchFamily="34" charset="0"/>
              <a:buChar char="•"/>
            </a:pPr>
            <a:endParaRPr lang="en-GB" sz="2800" dirty="0"/>
          </a:p>
        </p:txBody>
      </p:sp>
      <p:sp>
        <p:nvSpPr>
          <p:cNvPr id="9" name="TextBox 8">
            <a:extLst>
              <a:ext uri="{FF2B5EF4-FFF2-40B4-BE49-F238E27FC236}">
                <a16:creationId xmlns:a16="http://schemas.microsoft.com/office/drawing/2014/main" id="{59420847-F068-46FF-BA48-EAEF2FCB71DE}"/>
              </a:ext>
            </a:extLst>
          </p:cNvPr>
          <p:cNvSpPr txBox="1"/>
          <p:nvPr/>
        </p:nvSpPr>
        <p:spPr>
          <a:xfrm>
            <a:off x="620202" y="82043"/>
            <a:ext cx="10877383" cy="1754326"/>
          </a:xfrm>
          <a:prstGeom prst="rect">
            <a:avLst/>
          </a:prstGeom>
          <a:noFill/>
        </p:spPr>
        <p:txBody>
          <a:bodyPr wrap="square" rtlCol="0">
            <a:spAutoFit/>
          </a:bodyPr>
          <a:lstStyle/>
          <a:p>
            <a:pPr algn="ctr"/>
            <a:r>
              <a:rPr lang="sv-SE" sz="5400" b="1" dirty="0">
                <a:latin typeface="Times New Roman" panose="02020603050405020304" pitchFamily="18" charset="0"/>
                <a:cs typeface="Times New Roman" panose="02020603050405020304" pitchFamily="18" charset="0"/>
              </a:rPr>
              <a:t>Preliminära resultat från steg 1 i </a:t>
            </a:r>
          </a:p>
          <a:p>
            <a:pPr algn="ctr"/>
            <a:r>
              <a:rPr lang="en-GB" sz="5400" b="1" dirty="0">
                <a:latin typeface="Times New Roman" panose="02020603050405020304" pitchFamily="18" charset="0"/>
                <a:ea typeface="Batang" panose="02030600000101010101" pitchFamily="18" charset="-127"/>
              </a:rPr>
              <a:t>JU Sleep Well Study</a:t>
            </a:r>
            <a:endParaRPr lang="en-GB"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171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49F6127-C8CF-4F05-8A10-11BEAE0E9B42}"/>
              </a:ext>
            </a:extLst>
          </p:cNvPr>
          <p:cNvSpPr txBox="1"/>
          <p:nvPr/>
        </p:nvSpPr>
        <p:spPr>
          <a:xfrm>
            <a:off x="3369973" y="2786717"/>
            <a:ext cx="8660350" cy="2677656"/>
          </a:xfrm>
          <a:prstGeom prst="rect">
            <a:avLst/>
          </a:prstGeom>
          <a:noFill/>
        </p:spPr>
        <p:txBody>
          <a:bodyPr wrap="square" rtlCol="0">
            <a:spAutoFit/>
          </a:bodyPr>
          <a:lstStyle/>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Föredrag på kommande möten för RLS-Förbundet. </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Populärvetenskapliga artiklar.</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Artiklar i vetenskapliga tidskrifter.</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Presentationer på internationella, nationella och lokala forskningsmöten.</a:t>
            </a: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Presentationer i nätverk inom sömn och neurologi.</a:t>
            </a:r>
            <a:endParaRPr lang="en-GB" sz="2800" dirty="0"/>
          </a:p>
        </p:txBody>
      </p:sp>
      <p:sp>
        <p:nvSpPr>
          <p:cNvPr id="9" name="TextBox 8">
            <a:extLst>
              <a:ext uri="{FF2B5EF4-FFF2-40B4-BE49-F238E27FC236}">
                <a16:creationId xmlns:a16="http://schemas.microsoft.com/office/drawing/2014/main" id="{59420847-F068-46FF-BA48-EAEF2FCB71DE}"/>
              </a:ext>
            </a:extLst>
          </p:cNvPr>
          <p:cNvSpPr txBox="1"/>
          <p:nvPr/>
        </p:nvSpPr>
        <p:spPr>
          <a:xfrm>
            <a:off x="620202" y="82043"/>
            <a:ext cx="10877383" cy="1754326"/>
          </a:xfrm>
          <a:prstGeom prst="rect">
            <a:avLst/>
          </a:prstGeom>
          <a:noFill/>
        </p:spPr>
        <p:txBody>
          <a:bodyPr wrap="square" rtlCol="0">
            <a:spAutoFit/>
          </a:bodyPr>
          <a:lstStyle/>
          <a:p>
            <a:pPr algn="ctr"/>
            <a:r>
              <a:rPr lang="sv-SE" sz="5400" b="1" dirty="0">
                <a:latin typeface="Times New Roman" panose="02020603050405020304" pitchFamily="18" charset="0"/>
                <a:cs typeface="Times New Roman" panose="02020603050405020304" pitchFamily="18" charset="0"/>
              </a:rPr>
              <a:t>Hur kommer vi att förmedla resultat från </a:t>
            </a:r>
            <a:r>
              <a:rPr lang="en-GB" sz="5400" b="1" dirty="0">
                <a:latin typeface="Times New Roman" panose="02020603050405020304" pitchFamily="18" charset="0"/>
                <a:ea typeface="Batang" panose="02030600000101010101" pitchFamily="18" charset="-127"/>
              </a:rPr>
              <a:t>JU Sleep Well Study</a:t>
            </a:r>
            <a:r>
              <a:rPr lang="sv-SE" sz="5400" b="1" dirty="0">
                <a:latin typeface="Times New Roman" panose="02020603050405020304" pitchFamily="18" charset="0"/>
                <a:cs typeface="Times New Roman" panose="02020603050405020304" pitchFamily="18" charset="0"/>
              </a:rPr>
              <a:t>?</a:t>
            </a:r>
            <a:endParaRPr lang="en-GB" sz="5400" b="1" dirty="0">
              <a:latin typeface="Times New Roman" panose="02020603050405020304" pitchFamily="18" charset="0"/>
              <a:cs typeface="Times New Roman" panose="02020603050405020304" pitchFamily="18" charset="0"/>
            </a:endParaRPr>
          </a:p>
        </p:txBody>
      </p:sp>
      <p:pic>
        <p:nvPicPr>
          <p:cNvPr id="5" name="3DC06FD5-851D-408E-8C23-510B81BFBA91" descr="image1.jpeg">
            <a:extLst>
              <a:ext uri="{FF2B5EF4-FFF2-40B4-BE49-F238E27FC236}">
                <a16:creationId xmlns:a16="http://schemas.microsoft.com/office/drawing/2014/main" id="{028E4551-A048-4C20-AE04-03B3F633A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43" y="2184245"/>
            <a:ext cx="2912577" cy="38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452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EAC4553-C712-4C9C-B4C4-CAC4EFF7F7A1}"/>
              </a:ext>
            </a:extLst>
          </p:cNvPr>
          <p:cNvSpPr txBox="1">
            <a:spLocks/>
          </p:cNvSpPr>
          <p:nvPr/>
        </p:nvSpPr>
        <p:spPr>
          <a:xfrm>
            <a:off x="838200" y="12149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8000" dirty="0">
                <a:latin typeface="Times New Roman" panose="02020603050405020304" pitchFamily="18" charset="0"/>
                <a:cs typeface="Times New Roman" panose="02020603050405020304" pitchFamily="18" charset="0"/>
              </a:rPr>
              <a:t>Har du frågor?</a:t>
            </a:r>
            <a:endParaRPr lang="en-GB" sz="8000" dirty="0">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id="{EF64D72D-0674-49A1-B0A3-C1B62B7F27FD}"/>
              </a:ext>
            </a:extLst>
          </p:cNvPr>
          <p:cNvSpPr>
            <a:spLocks noGrp="1" noChangeArrowheads="1"/>
          </p:cNvSpPr>
          <p:nvPr>
            <p:ph type="subTitle" idx="1"/>
          </p:nvPr>
        </p:nvSpPr>
        <p:spPr>
          <a:xfrm>
            <a:off x="95415" y="4815614"/>
            <a:ext cx="11831541" cy="979501"/>
          </a:xfrm>
        </p:spPr>
        <p:txBody>
          <a:bodyPr>
            <a:noAutofit/>
          </a:bodyPr>
          <a:lstStyle/>
          <a:p>
            <a:r>
              <a:rPr lang="sv-SE" altLang="sv-SE" sz="2800" b="1" dirty="0">
                <a:latin typeface="Times New Roman" panose="02020603050405020304" pitchFamily="18" charset="0"/>
              </a:rPr>
              <a:t>Kontakta gärna projektansvarig: </a:t>
            </a:r>
          </a:p>
          <a:p>
            <a:r>
              <a:rPr lang="sv-SE" altLang="sv-SE" sz="2800" dirty="0">
                <a:latin typeface="Times New Roman" panose="02020603050405020304" pitchFamily="18" charset="0"/>
              </a:rPr>
              <a:t>Anders Broström, Leg Sjuksköterska, professor vid </a:t>
            </a:r>
            <a:r>
              <a:rPr lang="sv-SE" altLang="sv-SE" sz="2800" dirty="0">
                <a:latin typeface="Times New Roman" panose="02020603050405020304" pitchFamily="18" charset="0"/>
                <a:cs typeface="Times New Roman" panose="02020603050405020304" pitchFamily="18" charset="0"/>
              </a:rPr>
              <a:t>Hälsohögskolan, Jönköping University, Neurofysiologiska kliniken, Universitetssjukhuset, Linköping.</a:t>
            </a:r>
          </a:p>
          <a:p>
            <a:pPr>
              <a:lnSpc>
                <a:spcPct val="90000"/>
              </a:lnSpc>
              <a:buClrTx/>
              <a:buFontTx/>
              <a:buNone/>
            </a:pPr>
            <a:r>
              <a:rPr lang="sv-SE" altLang="sv-SE" sz="2800" u="sng" dirty="0">
                <a:solidFill>
                  <a:srgbClr val="FF0000"/>
                </a:solidFill>
                <a:latin typeface="Times New Roman" panose="02020603050405020304" pitchFamily="18" charset="0"/>
                <a:cs typeface="Times New Roman" panose="02020603050405020304" pitchFamily="18" charset="0"/>
              </a:rPr>
              <a:t>Telefon</a:t>
            </a:r>
            <a:r>
              <a:rPr lang="sv-SE" altLang="sv-SE" sz="2800" dirty="0">
                <a:solidFill>
                  <a:srgbClr val="FF0000"/>
                </a:solidFill>
                <a:latin typeface="Times New Roman" panose="02020603050405020304" pitchFamily="18" charset="0"/>
                <a:cs typeface="Times New Roman" panose="02020603050405020304" pitchFamily="18" charset="0"/>
              </a:rPr>
              <a:t>: 072-228 44 09 eller </a:t>
            </a:r>
            <a:r>
              <a:rPr lang="sv-SE" altLang="sv-SE" sz="2800" u="sng" dirty="0">
                <a:solidFill>
                  <a:srgbClr val="FF0000"/>
                </a:solidFill>
                <a:latin typeface="Times New Roman" panose="02020603050405020304" pitchFamily="18" charset="0"/>
                <a:cs typeface="Times New Roman" panose="02020603050405020304" pitchFamily="18" charset="0"/>
              </a:rPr>
              <a:t>Email</a:t>
            </a:r>
            <a:r>
              <a:rPr lang="sv-SE" altLang="sv-SE" sz="2800" dirty="0">
                <a:solidFill>
                  <a:srgbClr val="FF0000"/>
                </a:solidFill>
                <a:latin typeface="Times New Roman" panose="02020603050405020304" pitchFamily="18" charset="0"/>
                <a:cs typeface="Times New Roman" panose="02020603050405020304" pitchFamily="18" charset="0"/>
              </a:rPr>
              <a:t>: anders.brostrom@ju.se</a:t>
            </a:r>
          </a:p>
        </p:txBody>
      </p:sp>
      <p:pic>
        <p:nvPicPr>
          <p:cNvPr id="6" name="Picture 5" descr="A person standing outside a building&#10;&#10;Description automatically generated with medium confidence">
            <a:extLst>
              <a:ext uri="{FF2B5EF4-FFF2-40B4-BE49-F238E27FC236}">
                <a16:creationId xmlns:a16="http://schemas.microsoft.com/office/drawing/2014/main" id="{13FB7E49-04E8-4E5E-9C06-C95DD90B65C5}"/>
              </a:ext>
            </a:extLst>
          </p:cNvPr>
          <p:cNvPicPr>
            <a:picLocks noChangeAspect="1"/>
          </p:cNvPicPr>
          <p:nvPr/>
        </p:nvPicPr>
        <p:blipFill rotWithShape="1">
          <a:blip r:embed="rId2">
            <a:extLst>
              <a:ext uri="{28A0092B-C50C-407E-A947-70E740481C1C}">
                <a14:useLocalDpi xmlns:a14="http://schemas.microsoft.com/office/drawing/2010/main" val="0"/>
              </a:ext>
            </a:extLst>
          </a:blip>
          <a:srcRect r="2511" b="-2"/>
          <a:stretch/>
        </p:blipFill>
        <p:spPr>
          <a:xfrm>
            <a:off x="3693725" y="1447062"/>
            <a:ext cx="4804550" cy="3289679"/>
          </a:xfrm>
          <a:prstGeom prst="rect">
            <a:avLst/>
          </a:prstGeom>
        </p:spPr>
      </p:pic>
    </p:spTree>
    <p:extLst>
      <p:ext uri="{BB962C8B-B14F-4D97-AF65-F5344CB8AC3E}">
        <p14:creationId xmlns:p14="http://schemas.microsoft.com/office/powerpoint/2010/main" val="423152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5C015FF-2FCE-4FB5-84FC-8A3AC74FC251}"/>
              </a:ext>
            </a:extLst>
          </p:cNvPr>
          <p:cNvSpPr/>
          <p:nvPr/>
        </p:nvSpPr>
        <p:spPr>
          <a:xfrm>
            <a:off x="1000738" y="2312948"/>
            <a:ext cx="2630279" cy="2514136"/>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D0B0EEBA-D28C-4B32-A9A2-21DE412014B5}"/>
              </a:ext>
            </a:extLst>
          </p:cNvPr>
          <p:cNvSpPr/>
          <p:nvPr/>
        </p:nvSpPr>
        <p:spPr>
          <a:xfrm>
            <a:off x="4420462" y="2312948"/>
            <a:ext cx="2630279" cy="2514136"/>
          </a:xfrm>
          <a:prstGeom prst="ellipse">
            <a:avLst/>
          </a:prstGeom>
          <a:solidFill>
            <a:srgbClr val="FFFF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E6711D9C-132F-4342-80CD-6E0A72DB094B}"/>
              </a:ext>
            </a:extLst>
          </p:cNvPr>
          <p:cNvSpPr/>
          <p:nvPr/>
        </p:nvSpPr>
        <p:spPr>
          <a:xfrm>
            <a:off x="7840187" y="2312948"/>
            <a:ext cx="2630279" cy="2514136"/>
          </a:xfrm>
          <a:prstGeom prst="ellipse">
            <a:avLst/>
          </a:prstGeom>
          <a:solidFill>
            <a:srgbClr val="92D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F0F4894C-D4C6-4F7F-B674-A056E81D147B}"/>
              </a:ext>
            </a:extLst>
          </p:cNvPr>
          <p:cNvSpPr txBox="1"/>
          <p:nvPr/>
        </p:nvSpPr>
        <p:spPr>
          <a:xfrm>
            <a:off x="1229655" y="2705725"/>
            <a:ext cx="2286203"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Patient-</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D1F1C85-AE3F-4328-90B4-A174E99F515E}"/>
              </a:ext>
            </a:extLst>
          </p:cNvPr>
          <p:cNvSpPr txBox="1"/>
          <p:nvPr/>
        </p:nvSpPr>
        <p:spPr>
          <a:xfrm>
            <a:off x="4546012" y="2705725"/>
            <a:ext cx="2379177"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Anhörig-</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003DDA1-C18F-4363-9C4D-EFC7C71A0496}"/>
              </a:ext>
            </a:extLst>
          </p:cNvPr>
          <p:cNvSpPr txBox="1"/>
          <p:nvPr/>
        </p:nvSpPr>
        <p:spPr>
          <a:xfrm>
            <a:off x="7998314" y="2778553"/>
            <a:ext cx="2472152" cy="1446550"/>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Personal-</a:t>
            </a:r>
          </a:p>
          <a:p>
            <a:r>
              <a:rPr lang="sv-SE" sz="4400" b="1" dirty="0">
                <a:latin typeface="Times New Roman" panose="02020603050405020304" pitchFamily="18" charset="0"/>
                <a:cs typeface="Times New Roman" panose="02020603050405020304" pitchFamily="18" charset="0"/>
              </a:rPr>
              <a:t>situation</a:t>
            </a:r>
            <a:endParaRPr lang="en-GB" sz="44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DEA14B1-47CD-446A-AB7A-17C11A678884}"/>
              </a:ext>
            </a:extLst>
          </p:cNvPr>
          <p:cNvSpPr txBox="1"/>
          <p:nvPr/>
        </p:nvSpPr>
        <p:spPr>
          <a:xfrm>
            <a:off x="-266913" y="4983472"/>
            <a:ext cx="12725826" cy="830997"/>
          </a:xfrm>
          <a:prstGeom prst="rect">
            <a:avLst/>
          </a:prstGeom>
          <a:noFill/>
        </p:spPr>
        <p:txBody>
          <a:bodyPr wrap="square" rtlCol="0">
            <a:spAutoFit/>
          </a:bodyPr>
          <a:lstStyle/>
          <a:p>
            <a:pPr algn="ctr"/>
            <a:r>
              <a:rPr lang="sv-SE" sz="4800" dirty="0">
                <a:latin typeface="Times New Roman" panose="02020603050405020304" pitchFamily="18" charset="0"/>
                <a:cs typeface="Times New Roman" panose="02020603050405020304" pitchFamily="18" charset="0"/>
              </a:rPr>
              <a:t>Kartlägga symptom, behov och förutsättningar</a:t>
            </a:r>
            <a:endParaRPr lang="en-GB" sz="48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912C4BB-E825-4C8C-8099-C7BC24B12745}"/>
              </a:ext>
            </a:extLst>
          </p:cNvPr>
          <p:cNvSpPr txBox="1"/>
          <p:nvPr/>
        </p:nvSpPr>
        <p:spPr>
          <a:xfrm>
            <a:off x="-266913" y="1373571"/>
            <a:ext cx="12725826" cy="830997"/>
          </a:xfrm>
          <a:prstGeom prst="rect">
            <a:avLst/>
          </a:prstGeom>
          <a:noFill/>
        </p:spPr>
        <p:txBody>
          <a:bodyPr wrap="square" rtlCol="0">
            <a:spAutoFit/>
          </a:bodyPr>
          <a:lstStyle/>
          <a:p>
            <a:pPr algn="ctr"/>
            <a:r>
              <a:rPr lang="sv-SE" sz="4800" dirty="0">
                <a:latin typeface="Times New Roman" panose="02020603050405020304" pitchFamily="18" charset="0"/>
                <a:cs typeface="Times New Roman" panose="02020603050405020304" pitchFamily="18" charset="0"/>
              </a:rPr>
              <a:t>Utgå ifrån ett holistiskt perspektiv</a:t>
            </a:r>
            <a:endParaRPr lang="en-GB" sz="4800" b="1" dirty="0">
              <a:latin typeface="Times New Roman" panose="02020603050405020304" pitchFamily="18" charset="0"/>
              <a:cs typeface="Times New Roman" panose="02020603050405020304" pitchFamily="18" charset="0"/>
            </a:endParaRPr>
          </a:p>
        </p:txBody>
      </p:sp>
      <p:sp>
        <p:nvSpPr>
          <p:cNvPr id="17" name="Title 2">
            <a:extLst>
              <a:ext uri="{FF2B5EF4-FFF2-40B4-BE49-F238E27FC236}">
                <a16:creationId xmlns:a16="http://schemas.microsoft.com/office/drawing/2014/main" id="{CA41F885-EAE3-42FE-8308-FBEE306253E0}"/>
              </a:ext>
            </a:extLst>
          </p:cNvPr>
          <p:cNvSpPr txBox="1">
            <a:spLocks/>
          </p:cNvSpPr>
          <p:nvPr/>
        </p:nvSpPr>
        <p:spPr>
          <a:xfrm>
            <a:off x="877035" y="0"/>
            <a:ext cx="1071922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a:latin typeface="Times New Roman" panose="02020603050405020304" pitchFamily="18" charset="0"/>
                <a:ea typeface="Calibri" panose="020F0502020204030204" pitchFamily="34" charset="0"/>
                <a:cs typeface="Times New Roman" panose="02020603050405020304" pitchFamily="18" charset="0"/>
              </a:rPr>
              <a:t>Vad är målet för JU Sleep Well Study?</a:t>
            </a:r>
            <a:endParaRPr lang="en-GB"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16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164A6-512B-4A43-A58E-76A32BF71DCC}"/>
              </a:ext>
            </a:extLst>
          </p:cNvPr>
          <p:cNvSpPr>
            <a:spLocks noGrp="1"/>
          </p:cNvSpPr>
          <p:nvPr>
            <p:ph type="title"/>
          </p:nvPr>
        </p:nvSpPr>
        <p:spPr>
          <a:xfrm>
            <a:off x="877035" y="0"/>
            <a:ext cx="10719220" cy="1325563"/>
          </a:xfrm>
        </p:spPr>
        <p:txBody>
          <a:bodyPr>
            <a:normAutofit fontScale="90000"/>
          </a:bodyPr>
          <a:lstStyle/>
          <a:p>
            <a:pPr algn="ctr"/>
            <a:r>
              <a:rPr lang="en-GB" sz="5400" b="1" dirty="0" err="1">
                <a:latin typeface="Times New Roman" panose="02020603050405020304" pitchFamily="18" charset="0"/>
                <a:ea typeface="Calibri" panose="020F0502020204030204" pitchFamily="34" charset="0"/>
                <a:cs typeface="Times New Roman" panose="02020603050405020304" pitchFamily="18" charset="0"/>
              </a:rPr>
              <a:t>Vad</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är</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målet</a:t>
            </a:r>
            <a:r>
              <a:rPr lang="en-GB" sz="5400" b="1" dirty="0">
                <a:latin typeface="Times New Roman" panose="02020603050405020304" pitchFamily="18" charset="0"/>
                <a:ea typeface="Calibri" panose="020F0502020204030204" pitchFamily="34" charset="0"/>
                <a:cs typeface="Times New Roman" panose="02020603050405020304" pitchFamily="18" charset="0"/>
              </a:rPr>
              <a:t> för JU Sleep Well Study?</a:t>
            </a:r>
            <a:endParaRPr lang="en-GB" sz="5400"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D5C015FF-2FCE-4FB5-84FC-8A3AC74FC251}"/>
              </a:ext>
            </a:extLst>
          </p:cNvPr>
          <p:cNvSpPr/>
          <p:nvPr/>
        </p:nvSpPr>
        <p:spPr>
          <a:xfrm>
            <a:off x="1060619" y="2312948"/>
            <a:ext cx="2630279" cy="2514136"/>
          </a:xfrm>
          <a:prstGeom prst="ellipse">
            <a:avLst/>
          </a:prstGeom>
          <a:solidFill>
            <a:schemeClr val="accent3">
              <a:lumMod val="20000"/>
              <a:lumOff val="80000"/>
            </a:schemeClr>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D0B0EEBA-D28C-4B32-A9A2-21DE412014B5}"/>
              </a:ext>
            </a:extLst>
          </p:cNvPr>
          <p:cNvSpPr/>
          <p:nvPr/>
        </p:nvSpPr>
        <p:spPr>
          <a:xfrm>
            <a:off x="4450403" y="2312948"/>
            <a:ext cx="2630279" cy="2514136"/>
          </a:xfrm>
          <a:prstGeom prst="ellipse">
            <a:avLst/>
          </a:prstGeom>
          <a:solidFill>
            <a:schemeClr val="tx2">
              <a:lumMod val="40000"/>
              <a:lumOff val="60000"/>
            </a:schemeClr>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E6711D9C-132F-4342-80CD-6E0A72DB094B}"/>
              </a:ext>
            </a:extLst>
          </p:cNvPr>
          <p:cNvSpPr/>
          <p:nvPr/>
        </p:nvSpPr>
        <p:spPr>
          <a:xfrm>
            <a:off x="7840187" y="2312948"/>
            <a:ext cx="2630279" cy="2514136"/>
          </a:xfrm>
          <a:prstGeom prst="ellipse">
            <a:avLst/>
          </a:prstGeom>
          <a:solidFill>
            <a:schemeClr val="tx2">
              <a:lumMod val="60000"/>
              <a:lumOff val="40000"/>
            </a:schemeClr>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F0F4894C-D4C6-4F7F-B674-A056E81D147B}"/>
              </a:ext>
            </a:extLst>
          </p:cNvPr>
          <p:cNvSpPr txBox="1"/>
          <p:nvPr/>
        </p:nvSpPr>
        <p:spPr>
          <a:xfrm>
            <a:off x="976414" y="3010749"/>
            <a:ext cx="2690160" cy="769441"/>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Intervjuer</a:t>
            </a:r>
            <a:endParaRPr lang="en-GB" sz="44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D1F1C85-AE3F-4328-90B4-A174E99F515E}"/>
              </a:ext>
            </a:extLst>
          </p:cNvPr>
          <p:cNvSpPr txBox="1"/>
          <p:nvPr/>
        </p:nvSpPr>
        <p:spPr>
          <a:xfrm>
            <a:off x="4753072" y="3044279"/>
            <a:ext cx="2159566" cy="769441"/>
          </a:xfrm>
          <a:prstGeom prst="rect">
            <a:avLst/>
          </a:prstGeom>
          <a:noFill/>
        </p:spPr>
        <p:txBody>
          <a:bodyPr wrap="none" rtlCol="0">
            <a:spAutoFit/>
          </a:bodyPr>
          <a:lstStyle/>
          <a:p>
            <a:r>
              <a:rPr lang="sv-SE" sz="4400" b="1" dirty="0">
                <a:latin typeface="Times New Roman" panose="02020603050405020304" pitchFamily="18" charset="0"/>
                <a:cs typeface="Times New Roman" panose="02020603050405020304" pitchFamily="18" charset="0"/>
              </a:rPr>
              <a:t>Enkäter</a:t>
            </a:r>
            <a:endParaRPr lang="en-GB" sz="44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003DDA1-C18F-4363-9C4D-EFC7C71A0496}"/>
              </a:ext>
            </a:extLst>
          </p:cNvPr>
          <p:cNvSpPr txBox="1"/>
          <p:nvPr/>
        </p:nvSpPr>
        <p:spPr>
          <a:xfrm>
            <a:off x="8208590" y="2472077"/>
            <a:ext cx="1893467" cy="1446550"/>
          </a:xfrm>
          <a:prstGeom prst="rect">
            <a:avLst/>
          </a:prstGeom>
          <a:noFill/>
        </p:spPr>
        <p:txBody>
          <a:bodyPr wrap="none" rtlCol="0">
            <a:spAutoFit/>
          </a:bodyPr>
          <a:lstStyle/>
          <a:p>
            <a:pPr algn="ctr"/>
            <a:r>
              <a:rPr lang="sv-SE" sz="4400" b="1" dirty="0">
                <a:latin typeface="Times New Roman" panose="02020603050405020304" pitchFamily="18" charset="0"/>
                <a:cs typeface="Times New Roman" panose="02020603050405020304" pitchFamily="18" charset="0"/>
              </a:rPr>
              <a:t>Mixad </a:t>
            </a:r>
          </a:p>
          <a:p>
            <a:pPr algn="ctr"/>
            <a:r>
              <a:rPr lang="sv-SE" sz="4400" b="1" dirty="0">
                <a:latin typeface="Times New Roman" panose="02020603050405020304" pitchFamily="18" charset="0"/>
                <a:cs typeface="Times New Roman" panose="02020603050405020304" pitchFamily="18" charset="0"/>
              </a:rPr>
              <a:t>metod</a:t>
            </a:r>
            <a:endParaRPr lang="en-GB" sz="44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E0857A8-2E9C-4EA5-AEB0-9CB7176BA51E}"/>
              </a:ext>
            </a:extLst>
          </p:cNvPr>
          <p:cNvSpPr txBox="1"/>
          <p:nvPr/>
        </p:nvSpPr>
        <p:spPr>
          <a:xfrm>
            <a:off x="1202744" y="3813720"/>
            <a:ext cx="2346027" cy="707886"/>
          </a:xfrm>
          <a:prstGeom prst="rect">
            <a:avLst/>
          </a:prstGeom>
          <a:noFill/>
        </p:spPr>
        <p:txBody>
          <a:bodyPr wrap="none" rtlCol="0">
            <a:spAutoFit/>
          </a:bodyPr>
          <a:lstStyle/>
          <a:p>
            <a:pPr algn="ctr"/>
            <a:r>
              <a:rPr lang="sv-SE" sz="2000" b="1" dirty="0">
                <a:latin typeface="Times New Roman" panose="02020603050405020304" pitchFamily="18" charset="0"/>
                <a:cs typeface="Times New Roman" panose="02020603050405020304" pitchFamily="18" charset="0"/>
              </a:rPr>
              <a:t>Patienter, anhöriga </a:t>
            </a:r>
          </a:p>
          <a:p>
            <a:pPr algn="ctr"/>
            <a:r>
              <a:rPr lang="sv-SE" sz="2000" b="1" dirty="0">
                <a:latin typeface="Times New Roman" panose="02020603050405020304" pitchFamily="18" charset="0"/>
                <a:cs typeface="Times New Roman" panose="02020603050405020304" pitchFamily="18" charset="0"/>
              </a:rPr>
              <a:t>och personal</a:t>
            </a:r>
          </a:p>
        </p:txBody>
      </p:sp>
      <p:sp>
        <p:nvSpPr>
          <p:cNvPr id="19" name="TextBox 18">
            <a:extLst>
              <a:ext uri="{FF2B5EF4-FFF2-40B4-BE49-F238E27FC236}">
                <a16:creationId xmlns:a16="http://schemas.microsoft.com/office/drawing/2014/main" id="{831722BE-CAC8-4EAB-A85C-E64B5CCE24DF}"/>
              </a:ext>
            </a:extLst>
          </p:cNvPr>
          <p:cNvSpPr txBox="1"/>
          <p:nvPr/>
        </p:nvSpPr>
        <p:spPr>
          <a:xfrm>
            <a:off x="4981404" y="3780190"/>
            <a:ext cx="1702902" cy="707886"/>
          </a:xfrm>
          <a:prstGeom prst="rect">
            <a:avLst/>
          </a:prstGeom>
          <a:noFill/>
        </p:spPr>
        <p:txBody>
          <a:bodyPr wrap="none" rtlCol="0">
            <a:spAutoFit/>
          </a:bodyPr>
          <a:lstStyle/>
          <a:p>
            <a:pPr algn="ctr"/>
            <a:r>
              <a:rPr lang="sv-SE" sz="2000" b="1" dirty="0">
                <a:latin typeface="Times New Roman" panose="02020603050405020304" pitchFamily="18" charset="0"/>
                <a:cs typeface="Times New Roman" panose="02020603050405020304" pitchFamily="18" charset="0"/>
              </a:rPr>
              <a:t>Patienter och </a:t>
            </a:r>
          </a:p>
          <a:p>
            <a:pPr algn="ctr"/>
            <a:r>
              <a:rPr lang="sv-SE" sz="2000" b="1" dirty="0">
                <a:latin typeface="Times New Roman" panose="02020603050405020304" pitchFamily="18" charset="0"/>
                <a:cs typeface="Times New Roman" panose="02020603050405020304" pitchFamily="18" charset="0"/>
              </a:rPr>
              <a:t>anhöriga </a:t>
            </a:r>
          </a:p>
        </p:txBody>
      </p:sp>
      <p:sp>
        <p:nvSpPr>
          <p:cNvPr id="16" name="TextBox 15">
            <a:extLst>
              <a:ext uri="{FF2B5EF4-FFF2-40B4-BE49-F238E27FC236}">
                <a16:creationId xmlns:a16="http://schemas.microsoft.com/office/drawing/2014/main" id="{6F07D1A6-2383-4CE6-A487-352716001412}"/>
              </a:ext>
            </a:extLst>
          </p:cNvPr>
          <p:cNvSpPr txBox="1"/>
          <p:nvPr/>
        </p:nvSpPr>
        <p:spPr>
          <a:xfrm>
            <a:off x="7305557" y="3813720"/>
            <a:ext cx="3782804" cy="707886"/>
          </a:xfrm>
          <a:prstGeom prst="rect">
            <a:avLst/>
          </a:prstGeom>
          <a:noFill/>
        </p:spPr>
        <p:txBody>
          <a:bodyPr wrap="square" rtlCol="0">
            <a:spAutoFit/>
          </a:bodyPr>
          <a:lstStyle/>
          <a:p>
            <a:pPr algn="ctr"/>
            <a:r>
              <a:rPr lang="sv-SE" sz="2000" b="1" dirty="0">
                <a:latin typeface="Times New Roman" panose="02020603050405020304" pitchFamily="18" charset="0"/>
                <a:cs typeface="Times New Roman" panose="02020603050405020304" pitchFamily="18" charset="0"/>
              </a:rPr>
              <a:t>Patienter, anhöriga </a:t>
            </a:r>
          </a:p>
          <a:p>
            <a:pPr algn="ctr"/>
            <a:r>
              <a:rPr lang="sv-SE" sz="2000" b="1" dirty="0">
                <a:latin typeface="Times New Roman" panose="02020603050405020304" pitchFamily="18" charset="0"/>
                <a:cs typeface="Times New Roman" panose="02020603050405020304" pitchFamily="18" charset="0"/>
              </a:rPr>
              <a:t>och personal </a:t>
            </a:r>
          </a:p>
        </p:txBody>
      </p:sp>
      <p:sp>
        <p:nvSpPr>
          <p:cNvPr id="17" name="TextBox 16">
            <a:extLst>
              <a:ext uri="{FF2B5EF4-FFF2-40B4-BE49-F238E27FC236}">
                <a16:creationId xmlns:a16="http://schemas.microsoft.com/office/drawing/2014/main" id="{F8280288-5AA7-4309-8B09-089380BDEFFA}"/>
              </a:ext>
            </a:extLst>
          </p:cNvPr>
          <p:cNvSpPr txBox="1"/>
          <p:nvPr/>
        </p:nvSpPr>
        <p:spPr>
          <a:xfrm>
            <a:off x="-266913" y="1202970"/>
            <a:ext cx="12725826" cy="830997"/>
          </a:xfrm>
          <a:prstGeom prst="rect">
            <a:avLst/>
          </a:prstGeom>
          <a:noFill/>
        </p:spPr>
        <p:txBody>
          <a:bodyPr wrap="square" rtlCol="0">
            <a:spAutoFit/>
          </a:bodyPr>
          <a:lstStyle/>
          <a:p>
            <a:pPr algn="ctr"/>
            <a:r>
              <a:rPr lang="sv-SE" sz="4800" dirty="0">
                <a:latin typeface="Times New Roman" panose="02020603050405020304" pitchFamily="18" charset="0"/>
                <a:cs typeface="Times New Roman" panose="02020603050405020304" pitchFamily="18" charset="0"/>
              </a:rPr>
              <a:t>Samla information på olika sätt</a:t>
            </a:r>
            <a:endParaRPr lang="en-GB"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54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164A6-512B-4A43-A58E-76A32BF71DCC}"/>
              </a:ext>
            </a:extLst>
          </p:cNvPr>
          <p:cNvSpPr>
            <a:spLocks noGrp="1"/>
          </p:cNvSpPr>
          <p:nvPr>
            <p:ph type="title"/>
          </p:nvPr>
        </p:nvSpPr>
        <p:spPr>
          <a:xfrm>
            <a:off x="877035" y="0"/>
            <a:ext cx="10719220" cy="1325563"/>
          </a:xfrm>
        </p:spPr>
        <p:txBody>
          <a:bodyPr>
            <a:normAutofit fontScale="90000"/>
          </a:bodyPr>
          <a:lstStyle/>
          <a:p>
            <a:pPr algn="ctr"/>
            <a:r>
              <a:rPr lang="en-GB" sz="5400" b="1" dirty="0" err="1">
                <a:latin typeface="Times New Roman" panose="02020603050405020304" pitchFamily="18" charset="0"/>
                <a:ea typeface="Calibri" panose="020F0502020204030204" pitchFamily="34" charset="0"/>
                <a:cs typeface="Times New Roman" panose="02020603050405020304" pitchFamily="18" charset="0"/>
              </a:rPr>
              <a:t>Vad</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är</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målet</a:t>
            </a:r>
            <a:r>
              <a:rPr lang="en-GB" sz="5400" b="1" dirty="0">
                <a:latin typeface="Times New Roman" panose="02020603050405020304" pitchFamily="18" charset="0"/>
                <a:ea typeface="Calibri" panose="020F0502020204030204" pitchFamily="34" charset="0"/>
                <a:cs typeface="Times New Roman" panose="02020603050405020304" pitchFamily="18" charset="0"/>
              </a:rPr>
              <a:t> för JU Sleep Well Study?</a:t>
            </a:r>
            <a:endParaRPr lang="en-GB" sz="54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2F29FDE6-14AD-4ACB-AC14-392AFE67DB40}"/>
              </a:ext>
            </a:extLst>
          </p:cNvPr>
          <p:cNvSpPr txBox="1"/>
          <p:nvPr/>
        </p:nvSpPr>
        <p:spPr>
          <a:xfrm>
            <a:off x="812173" y="2644170"/>
            <a:ext cx="10447091"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3975">
            <a:solidFill>
              <a:srgbClr val="FF0000"/>
            </a:solidFill>
          </a:ln>
        </p:spPr>
        <p:txBody>
          <a:bodyPr wrap="none" rtlCol="0">
            <a:spAutoFit/>
          </a:bodyPr>
          <a:lstStyle/>
          <a:p>
            <a:pPr algn="ctr"/>
            <a:r>
              <a:rPr lang="sv-SE" sz="4800" b="1" dirty="0">
                <a:latin typeface="Times New Roman" panose="02020603050405020304" pitchFamily="18" charset="0"/>
                <a:cs typeface="Times New Roman" panose="02020603050405020304" pitchFamily="18" charset="0"/>
              </a:rPr>
              <a:t>Utveckla en egenvårdsbehandling som </a:t>
            </a:r>
          </a:p>
          <a:p>
            <a:pPr algn="ctr"/>
            <a:r>
              <a:rPr lang="sv-SE" sz="4800" b="1" dirty="0">
                <a:latin typeface="Times New Roman" panose="02020603050405020304" pitchFamily="18" charset="0"/>
                <a:cs typeface="Times New Roman" panose="02020603050405020304" pitchFamily="18" charset="0"/>
              </a:rPr>
              <a:t>komplement till läkemedel</a:t>
            </a:r>
            <a:endParaRPr lang="en-GB"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275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DC06FD5-851D-408E-8C23-510B81BFBA91" descr="image1.jpeg">
            <a:extLst>
              <a:ext uri="{FF2B5EF4-FFF2-40B4-BE49-F238E27FC236}">
                <a16:creationId xmlns:a16="http://schemas.microsoft.com/office/drawing/2014/main" id="{5EAD0482-DBE4-4FE3-9A3B-2F780D0A3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86" y="1190332"/>
            <a:ext cx="3786479" cy="504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81B164A6-512B-4A43-A58E-76A32BF71DCC}"/>
              </a:ext>
            </a:extLst>
          </p:cNvPr>
          <p:cNvSpPr>
            <a:spLocks noGrp="1"/>
          </p:cNvSpPr>
          <p:nvPr>
            <p:ph type="title"/>
          </p:nvPr>
        </p:nvSpPr>
        <p:spPr>
          <a:xfrm>
            <a:off x="877035" y="0"/>
            <a:ext cx="10787528" cy="1325563"/>
          </a:xfrm>
        </p:spPr>
        <p:txBody>
          <a:bodyPr>
            <a:normAutofit/>
          </a:bodyPr>
          <a:lstStyle/>
          <a:p>
            <a:pPr algn="ctr"/>
            <a:r>
              <a:rPr lang="en-GB" sz="4000" b="1" dirty="0" err="1">
                <a:latin typeface="Times New Roman" panose="02020603050405020304" pitchFamily="18" charset="0"/>
                <a:ea typeface="Calibri" panose="020F0502020204030204" pitchFamily="34" charset="0"/>
                <a:cs typeface="Times New Roman" panose="02020603050405020304" pitchFamily="18" charset="0"/>
              </a:rPr>
              <a:t>Varför</a:t>
            </a:r>
            <a:r>
              <a:rPr lang="en-GB" sz="4000" b="1" dirty="0">
                <a:latin typeface="Times New Roman" panose="02020603050405020304" pitchFamily="18" charset="0"/>
                <a:ea typeface="Calibri" panose="020F0502020204030204" pitchFamily="34" charset="0"/>
                <a:cs typeface="Times New Roman" panose="02020603050405020304" pitchFamily="18" charset="0"/>
              </a:rPr>
              <a:t> </a:t>
            </a:r>
            <a:r>
              <a:rPr lang="en-GB" sz="4000" b="1" dirty="0" err="1">
                <a:latin typeface="Times New Roman" panose="02020603050405020304" pitchFamily="18" charset="0"/>
                <a:ea typeface="Calibri" panose="020F0502020204030204" pitchFamily="34" charset="0"/>
                <a:cs typeface="Times New Roman" panose="02020603050405020304" pitchFamily="18" charset="0"/>
              </a:rPr>
              <a:t>heter</a:t>
            </a:r>
            <a:r>
              <a:rPr lang="en-GB" sz="4000" b="1" dirty="0">
                <a:latin typeface="Times New Roman" panose="02020603050405020304" pitchFamily="18" charset="0"/>
                <a:ea typeface="Calibri" panose="020F0502020204030204" pitchFamily="34" charset="0"/>
                <a:cs typeface="Times New Roman" panose="02020603050405020304" pitchFamily="18" charset="0"/>
              </a:rPr>
              <a:t> </a:t>
            </a:r>
            <a:r>
              <a:rPr lang="en-GB" sz="4000" b="1" dirty="0" err="1">
                <a:latin typeface="Times New Roman" panose="02020603050405020304" pitchFamily="18" charset="0"/>
                <a:ea typeface="Calibri" panose="020F0502020204030204" pitchFamily="34" charset="0"/>
                <a:cs typeface="Times New Roman" panose="02020603050405020304" pitchFamily="18" charset="0"/>
              </a:rPr>
              <a:t>projektet</a:t>
            </a:r>
            <a:r>
              <a:rPr lang="en-GB" sz="4000" b="1" dirty="0">
                <a:latin typeface="Times New Roman" panose="02020603050405020304" pitchFamily="18" charset="0"/>
                <a:ea typeface="Calibri" panose="020F0502020204030204" pitchFamily="34" charset="0"/>
                <a:cs typeface="Times New Roman" panose="02020603050405020304" pitchFamily="18" charset="0"/>
              </a:rPr>
              <a:t> JU Sleep Well Study?</a:t>
            </a:r>
            <a:endParaRPr lang="en-GB" sz="3200" dirty="0">
              <a:latin typeface="Times New Roman" panose="02020603050405020304" pitchFamily="18" charset="0"/>
              <a:cs typeface="Times New Roman" panose="02020603050405020304" pitchFamily="18" charset="0"/>
            </a:endParaRPr>
          </a:p>
        </p:txBody>
      </p:sp>
      <p:sp>
        <p:nvSpPr>
          <p:cNvPr id="11" name="TextBox 5">
            <a:extLst>
              <a:ext uri="{FF2B5EF4-FFF2-40B4-BE49-F238E27FC236}">
                <a16:creationId xmlns:a16="http://schemas.microsoft.com/office/drawing/2014/main" id="{D8AA5870-6A2A-464D-840D-C98FE4D355D7}"/>
              </a:ext>
            </a:extLst>
          </p:cNvPr>
          <p:cNvSpPr txBox="1">
            <a:spLocks noChangeArrowheads="1"/>
          </p:cNvSpPr>
          <p:nvPr/>
        </p:nvSpPr>
        <p:spPr bwMode="auto">
          <a:xfrm>
            <a:off x="4691031" y="5148754"/>
            <a:ext cx="645259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a:spcBef>
                <a:spcPct val="0"/>
              </a:spcBef>
              <a:buFontTx/>
              <a:buChar char="-"/>
            </a:pPr>
            <a:r>
              <a:rPr lang="en-US" altLang="sv-SE" sz="2400" dirty="0" err="1">
                <a:latin typeface="Times New Roman" panose="02020603050405020304" pitchFamily="18" charset="0"/>
                <a:cs typeface="Times New Roman" panose="02020603050405020304" pitchFamily="18" charset="0"/>
              </a:rPr>
              <a:t>Hälsohögskolan</a:t>
            </a:r>
            <a:endParaRPr lang="en-US" altLang="sv-SE" sz="2400" dirty="0">
              <a:latin typeface="Times New Roman" panose="02020603050405020304" pitchFamily="18" charset="0"/>
              <a:cs typeface="Times New Roman" panose="02020603050405020304" pitchFamily="18" charset="0"/>
            </a:endParaRPr>
          </a:p>
          <a:p>
            <a:pPr marL="285750" indent="-285750">
              <a:spcBef>
                <a:spcPct val="0"/>
              </a:spcBef>
              <a:buFontTx/>
              <a:buChar char="-"/>
            </a:pPr>
            <a:r>
              <a:rPr lang="en-US" altLang="sv-SE" sz="2400" dirty="0" err="1">
                <a:latin typeface="Times New Roman" panose="02020603050405020304" pitchFamily="18" charset="0"/>
                <a:cs typeface="Times New Roman" panose="02020603050405020304" pitchFamily="18" charset="0"/>
              </a:rPr>
              <a:t>Tekniska</a:t>
            </a:r>
            <a:r>
              <a:rPr lang="en-US" altLang="sv-SE" sz="2400" dirty="0">
                <a:latin typeface="Times New Roman" panose="02020603050405020304" pitchFamily="18" charset="0"/>
                <a:cs typeface="Times New Roman" panose="02020603050405020304" pitchFamily="18" charset="0"/>
              </a:rPr>
              <a:t> </a:t>
            </a:r>
            <a:r>
              <a:rPr lang="en-US" altLang="sv-SE" sz="2400" dirty="0" err="1">
                <a:latin typeface="Times New Roman" panose="02020603050405020304" pitchFamily="18" charset="0"/>
                <a:cs typeface="Times New Roman" panose="02020603050405020304" pitchFamily="18" charset="0"/>
              </a:rPr>
              <a:t>Högskolan</a:t>
            </a:r>
            <a:endParaRPr lang="en-US" altLang="sv-SE" sz="2400" dirty="0">
              <a:latin typeface="Times New Roman" panose="02020603050405020304" pitchFamily="18" charset="0"/>
              <a:cs typeface="Times New Roman" panose="02020603050405020304" pitchFamily="18" charset="0"/>
            </a:endParaRPr>
          </a:p>
          <a:p>
            <a:pPr marL="285750" indent="-285750">
              <a:spcBef>
                <a:spcPct val="0"/>
              </a:spcBef>
              <a:buFontTx/>
              <a:buChar char="-"/>
            </a:pPr>
            <a:r>
              <a:rPr lang="en-US" altLang="sv-SE" sz="2400" dirty="0" err="1">
                <a:latin typeface="Times New Roman" panose="02020603050405020304" pitchFamily="18" charset="0"/>
                <a:cs typeface="Times New Roman" panose="02020603050405020304" pitchFamily="18" charset="0"/>
              </a:rPr>
              <a:t>Högskolan</a:t>
            </a:r>
            <a:r>
              <a:rPr lang="en-US" altLang="sv-SE" sz="2400" dirty="0">
                <a:latin typeface="Times New Roman" panose="02020603050405020304" pitchFamily="18" charset="0"/>
                <a:cs typeface="Times New Roman" panose="02020603050405020304" pitchFamily="18" charset="0"/>
              </a:rPr>
              <a:t> för </a:t>
            </a:r>
            <a:r>
              <a:rPr lang="en-US" altLang="sv-SE" sz="2400" dirty="0" err="1">
                <a:latin typeface="Times New Roman" panose="02020603050405020304" pitchFamily="18" charset="0"/>
                <a:cs typeface="Times New Roman" panose="02020603050405020304" pitchFamily="18" charset="0"/>
              </a:rPr>
              <a:t>lärande</a:t>
            </a:r>
            <a:r>
              <a:rPr lang="en-US" altLang="sv-SE" sz="2400" dirty="0">
                <a:latin typeface="Times New Roman" panose="02020603050405020304" pitchFamily="18" charset="0"/>
                <a:cs typeface="Times New Roman" panose="02020603050405020304" pitchFamily="18" charset="0"/>
              </a:rPr>
              <a:t> och </a:t>
            </a:r>
            <a:r>
              <a:rPr lang="en-US" altLang="sv-SE" sz="2400" dirty="0" err="1">
                <a:latin typeface="Times New Roman" panose="02020603050405020304" pitchFamily="18" charset="0"/>
                <a:cs typeface="Times New Roman" panose="02020603050405020304" pitchFamily="18" charset="0"/>
              </a:rPr>
              <a:t>kommunikation</a:t>
            </a:r>
            <a:endParaRPr lang="en-US" altLang="sv-SE" sz="2400" dirty="0">
              <a:latin typeface="Times New Roman" panose="02020603050405020304" pitchFamily="18" charset="0"/>
              <a:cs typeface="Times New Roman" panose="02020603050405020304" pitchFamily="18" charset="0"/>
            </a:endParaRPr>
          </a:p>
          <a:p>
            <a:pPr marL="285750" indent="-285750">
              <a:spcBef>
                <a:spcPct val="0"/>
              </a:spcBef>
              <a:buFontTx/>
              <a:buChar char="-"/>
            </a:pPr>
            <a:r>
              <a:rPr lang="en-US" altLang="sv-SE" sz="2400" dirty="0">
                <a:latin typeface="Times New Roman" panose="02020603050405020304" pitchFamily="18" charset="0"/>
                <a:cs typeface="Times New Roman" panose="02020603050405020304" pitchFamily="18" charset="0"/>
              </a:rPr>
              <a:t>Jönköping International Business School</a:t>
            </a:r>
          </a:p>
        </p:txBody>
      </p:sp>
      <p:pic>
        <p:nvPicPr>
          <p:cNvPr id="7" name="Picture 8" descr="Related image">
            <a:extLst>
              <a:ext uri="{FF2B5EF4-FFF2-40B4-BE49-F238E27FC236}">
                <a16:creationId xmlns:a16="http://schemas.microsoft.com/office/drawing/2014/main" id="{88A64601-4AB7-4082-B2CA-0D996BE96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031" y="1234477"/>
            <a:ext cx="6156812" cy="346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FCD5C277-73AB-4D3E-90E7-D70E873801CF}"/>
              </a:ext>
            </a:extLst>
          </p:cNvPr>
          <p:cNvSpPr/>
          <p:nvPr/>
        </p:nvSpPr>
        <p:spPr>
          <a:xfrm>
            <a:off x="7679606" y="2973423"/>
            <a:ext cx="1896521" cy="10582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TextBox 3">
            <a:extLst>
              <a:ext uri="{FF2B5EF4-FFF2-40B4-BE49-F238E27FC236}">
                <a16:creationId xmlns:a16="http://schemas.microsoft.com/office/drawing/2014/main" id="{450DE23E-FF44-423D-835A-27D335010F44}"/>
              </a:ext>
            </a:extLst>
          </p:cNvPr>
          <p:cNvSpPr txBox="1"/>
          <p:nvPr/>
        </p:nvSpPr>
        <p:spPr>
          <a:xfrm>
            <a:off x="4593894" y="4687530"/>
            <a:ext cx="7598106" cy="584775"/>
          </a:xfrm>
          <a:prstGeom prst="rect">
            <a:avLst/>
          </a:prstGeom>
          <a:noFill/>
        </p:spPr>
        <p:txBody>
          <a:bodyPr wrap="none" rtlCol="0">
            <a:spAutoFit/>
          </a:bodyPr>
          <a:lstStyle/>
          <a:p>
            <a:r>
              <a:rPr lang="en-GB" sz="3200" b="1" dirty="0" err="1">
                <a:latin typeface="Times New Roman" panose="02020603050405020304" pitchFamily="18" charset="0"/>
                <a:cs typeface="Times New Roman" panose="02020603050405020304" pitchFamily="18" charset="0"/>
              </a:rPr>
              <a:t>Projektet</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utgår</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från</a:t>
            </a:r>
            <a:r>
              <a:rPr lang="en-GB" sz="3200" b="1" dirty="0">
                <a:latin typeface="Times New Roman" panose="02020603050405020304" pitchFamily="18" charset="0"/>
                <a:cs typeface="Times New Roman" panose="02020603050405020304" pitchFamily="18" charset="0"/>
              </a:rPr>
              <a:t> Jönköping University</a:t>
            </a:r>
          </a:p>
        </p:txBody>
      </p:sp>
    </p:spTree>
    <p:extLst>
      <p:ext uri="{BB962C8B-B14F-4D97-AF65-F5344CB8AC3E}">
        <p14:creationId xmlns:p14="http://schemas.microsoft.com/office/powerpoint/2010/main" val="135311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a:extLst>
              <a:ext uri="{FF2B5EF4-FFF2-40B4-BE49-F238E27FC236}">
                <a16:creationId xmlns:a16="http://schemas.microsoft.com/office/drawing/2014/main" id="{7B28A2AB-67CC-49A0-8218-4F66FF4BE1B2}"/>
              </a:ext>
            </a:extLst>
          </p:cNvPr>
          <p:cNvSpPr txBox="1">
            <a:spLocks noChangeArrowheads="1"/>
          </p:cNvSpPr>
          <p:nvPr/>
        </p:nvSpPr>
        <p:spPr bwMode="auto">
          <a:xfrm>
            <a:off x="4251325" y="493713"/>
            <a:ext cx="184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sv-SE" sz="1800">
              <a:latin typeface="Helvetica" panose="020B0604020202020204" pitchFamily="34" charset="0"/>
            </a:endParaRPr>
          </a:p>
        </p:txBody>
      </p:sp>
      <p:sp>
        <p:nvSpPr>
          <p:cNvPr id="24579" name="Text Box 4">
            <a:extLst>
              <a:ext uri="{FF2B5EF4-FFF2-40B4-BE49-F238E27FC236}">
                <a16:creationId xmlns:a16="http://schemas.microsoft.com/office/drawing/2014/main" id="{52B172AB-3C45-44BD-8DB2-89D1E10E403D}"/>
              </a:ext>
            </a:extLst>
          </p:cNvPr>
          <p:cNvSpPr txBox="1">
            <a:spLocks noChangeArrowheads="1"/>
          </p:cNvSpPr>
          <p:nvPr/>
        </p:nvSpPr>
        <p:spPr bwMode="auto">
          <a:xfrm>
            <a:off x="6400800" y="1"/>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sv-SE" sz="1800">
              <a:latin typeface="Helvetica" panose="020B0604020202020204" pitchFamily="34" charset="0"/>
            </a:endParaRPr>
          </a:p>
        </p:txBody>
      </p:sp>
      <p:sp>
        <p:nvSpPr>
          <p:cNvPr id="24580" name="Text Box 8">
            <a:extLst>
              <a:ext uri="{FF2B5EF4-FFF2-40B4-BE49-F238E27FC236}">
                <a16:creationId xmlns:a16="http://schemas.microsoft.com/office/drawing/2014/main" id="{A63385AF-734B-499A-9AFE-309245881F69}"/>
              </a:ext>
            </a:extLst>
          </p:cNvPr>
          <p:cNvSpPr txBox="1">
            <a:spLocks noChangeArrowheads="1"/>
          </p:cNvSpPr>
          <p:nvPr/>
        </p:nvSpPr>
        <p:spPr bwMode="auto">
          <a:xfrm>
            <a:off x="7535864" y="228601"/>
            <a:ext cx="3132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sv-SE" sz="2000" b="1">
              <a:solidFill>
                <a:srgbClr val="FF3399"/>
              </a:solidFill>
              <a:latin typeface="Helvetica" panose="020B0604020202020204" pitchFamily="34" charset="0"/>
            </a:endParaRPr>
          </a:p>
        </p:txBody>
      </p:sp>
      <p:sp>
        <p:nvSpPr>
          <p:cNvPr id="15" name="Oval 22">
            <a:extLst>
              <a:ext uri="{FF2B5EF4-FFF2-40B4-BE49-F238E27FC236}">
                <a16:creationId xmlns:a16="http://schemas.microsoft.com/office/drawing/2014/main" id="{3B5D50E7-84AD-46A2-98C8-8721BECC671B}"/>
              </a:ext>
            </a:extLst>
          </p:cNvPr>
          <p:cNvSpPr>
            <a:spLocks noChangeArrowheads="1"/>
          </p:cNvSpPr>
          <p:nvPr/>
        </p:nvSpPr>
        <p:spPr bwMode="auto">
          <a:xfrm>
            <a:off x="802670" y="1976015"/>
            <a:ext cx="3816350" cy="3729163"/>
          </a:xfrm>
          <a:prstGeom prst="ellipse">
            <a:avLst/>
          </a:prstGeom>
          <a:noFill/>
          <a:ln w="508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sv-SE" sz="4400" b="1" dirty="0">
              <a:latin typeface="Times New Roman" panose="02020603050405020304" pitchFamily="18" charset="0"/>
            </a:endParaRPr>
          </a:p>
        </p:txBody>
      </p:sp>
      <p:sp>
        <p:nvSpPr>
          <p:cNvPr id="16" name="Oval 22">
            <a:extLst>
              <a:ext uri="{FF2B5EF4-FFF2-40B4-BE49-F238E27FC236}">
                <a16:creationId xmlns:a16="http://schemas.microsoft.com/office/drawing/2014/main" id="{F841E0C6-C3E2-482F-BC0B-91EFEAF0A01C}"/>
              </a:ext>
            </a:extLst>
          </p:cNvPr>
          <p:cNvSpPr>
            <a:spLocks noChangeArrowheads="1"/>
          </p:cNvSpPr>
          <p:nvPr/>
        </p:nvSpPr>
        <p:spPr bwMode="auto">
          <a:xfrm>
            <a:off x="4309873" y="1964526"/>
            <a:ext cx="3816350" cy="3729163"/>
          </a:xfrm>
          <a:prstGeom prst="ellipse">
            <a:avLst/>
          </a:prstGeom>
          <a:noFill/>
          <a:ln w="508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sv-SE" sz="4400" b="1" dirty="0">
              <a:latin typeface="Times New Roman" panose="02020603050405020304" pitchFamily="18" charset="0"/>
            </a:endParaRPr>
          </a:p>
        </p:txBody>
      </p:sp>
      <p:sp>
        <p:nvSpPr>
          <p:cNvPr id="17" name="Oval 22">
            <a:extLst>
              <a:ext uri="{FF2B5EF4-FFF2-40B4-BE49-F238E27FC236}">
                <a16:creationId xmlns:a16="http://schemas.microsoft.com/office/drawing/2014/main" id="{78E6E5B1-68F7-4DD5-ADDF-D5D59640C84F}"/>
              </a:ext>
            </a:extLst>
          </p:cNvPr>
          <p:cNvSpPr>
            <a:spLocks noChangeArrowheads="1"/>
          </p:cNvSpPr>
          <p:nvPr/>
        </p:nvSpPr>
        <p:spPr bwMode="auto">
          <a:xfrm>
            <a:off x="7678251" y="1987505"/>
            <a:ext cx="3816350" cy="3729163"/>
          </a:xfrm>
          <a:prstGeom prst="ellipse">
            <a:avLst/>
          </a:prstGeom>
          <a:noFill/>
          <a:ln w="508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sv-SE" sz="4400" b="1" dirty="0">
              <a:latin typeface="Times New Roman" panose="02020603050405020304" pitchFamily="18" charset="0"/>
            </a:endParaRPr>
          </a:p>
        </p:txBody>
      </p:sp>
      <p:sp>
        <p:nvSpPr>
          <p:cNvPr id="2" name="TextBox 1">
            <a:extLst>
              <a:ext uri="{FF2B5EF4-FFF2-40B4-BE49-F238E27FC236}">
                <a16:creationId xmlns:a16="http://schemas.microsoft.com/office/drawing/2014/main" id="{8CC7EDCF-ACE9-4E27-A0E4-36934D218884}"/>
              </a:ext>
            </a:extLst>
          </p:cNvPr>
          <p:cNvSpPr txBox="1"/>
          <p:nvPr/>
        </p:nvSpPr>
        <p:spPr>
          <a:xfrm>
            <a:off x="1446271" y="3908147"/>
            <a:ext cx="2377574" cy="1200329"/>
          </a:xfrm>
          <a:prstGeom prst="rect">
            <a:avLst/>
          </a:prstGeom>
          <a:noFill/>
        </p:spPr>
        <p:txBody>
          <a:bodyPr wrap="none" rtlCol="0">
            <a:spAutoFit/>
          </a:bodyPr>
          <a:lstStyle/>
          <a:p>
            <a:pPr algn="ctr"/>
            <a:r>
              <a:rPr lang="sv-SE" sz="3600" b="1" dirty="0">
                <a:latin typeface="Times New Roman" panose="02020603050405020304" pitchFamily="18" charset="0"/>
                <a:cs typeface="Times New Roman" panose="02020603050405020304" pitchFamily="18" charset="0"/>
              </a:rPr>
              <a:t>Jönköping </a:t>
            </a:r>
          </a:p>
          <a:p>
            <a:pPr algn="ctr"/>
            <a:r>
              <a:rPr lang="sv-SE" sz="3600" b="1" dirty="0">
                <a:latin typeface="Times New Roman" panose="02020603050405020304" pitchFamily="18" charset="0"/>
                <a:cs typeface="Times New Roman" panose="02020603050405020304" pitchFamily="18" charset="0"/>
              </a:rPr>
              <a:t>University</a:t>
            </a:r>
            <a:endParaRPr lang="en-GB" sz="36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12F52E0-67EC-469A-854A-91D42CF4130F}"/>
              </a:ext>
            </a:extLst>
          </p:cNvPr>
          <p:cNvSpPr txBox="1"/>
          <p:nvPr/>
        </p:nvSpPr>
        <p:spPr>
          <a:xfrm>
            <a:off x="4964451" y="3965074"/>
            <a:ext cx="2531462" cy="1200329"/>
          </a:xfrm>
          <a:prstGeom prst="rect">
            <a:avLst/>
          </a:prstGeom>
          <a:noFill/>
        </p:spPr>
        <p:txBody>
          <a:bodyPr wrap="none" rtlCol="0">
            <a:spAutoFit/>
          </a:bodyPr>
          <a:lstStyle/>
          <a:p>
            <a:pPr algn="ctr"/>
            <a:r>
              <a:rPr lang="sv-SE" sz="3600" b="1" dirty="0">
                <a:latin typeface="Times New Roman" panose="02020603050405020304" pitchFamily="18" charset="0"/>
                <a:cs typeface="Times New Roman" panose="02020603050405020304" pitchFamily="18" charset="0"/>
              </a:rPr>
              <a:t>Linköpings </a:t>
            </a:r>
          </a:p>
          <a:p>
            <a:pPr algn="ctr"/>
            <a:r>
              <a:rPr lang="sv-SE" sz="3600" b="1" dirty="0">
                <a:latin typeface="Times New Roman" panose="02020603050405020304" pitchFamily="18" charset="0"/>
                <a:cs typeface="Times New Roman" panose="02020603050405020304" pitchFamily="18" charset="0"/>
              </a:rPr>
              <a:t>universitet</a:t>
            </a:r>
            <a:endParaRPr lang="en-GB"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D305EBA-5B87-4F70-95BF-8283A4A93BA8}"/>
              </a:ext>
            </a:extLst>
          </p:cNvPr>
          <p:cNvSpPr txBox="1"/>
          <p:nvPr/>
        </p:nvSpPr>
        <p:spPr>
          <a:xfrm>
            <a:off x="8470867" y="3821083"/>
            <a:ext cx="2351926" cy="1200329"/>
          </a:xfrm>
          <a:prstGeom prst="rect">
            <a:avLst/>
          </a:prstGeom>
          <a:noFill/>
        </p:spPr>
        <p:txBody>
          <a:bodyPr wrap="none" rtlCol="0">
            <a:spAutoFit/>
          </a:bodyPr>
          <a:lstStyle/>
          <a:p>
            <a:pPr algn="ctr"/>
            <a:r>
              <a:rPr lang="sv-SE" sz="3600" b="1" dirty="0">
                <a:latin typeface="Times New Roman" panose="02020603050405020304" pitchFamily="18" charset="0"/>
                <a:cs typeface="Times New Roman" panose="02020603050405020304" pitchFamily="18" charset="0"/>
              </a:rPr>
              <a:t>Linné- </a:t>
            </a:r>
          </a:p>
          <a:p>
            <a:pPr algn="ctr"/>
            <a:r>
              <a:rPr lang="sv-SE" sz="3600" b="1" dirty="0">
                <a:latin typeface="Times New Roman" panose="02020603050405020304" pitchFamily="18" charset="0"/>
                <a:cs typeface="Times New Roman" panose="02020603050405020304" pitchFamily="18" charset="0"/>
              </a:rPr>
              <a:t>universitet</a:t>
            </a:r>
            <a:endParaRPr lang="en-GB" sz="3600" b="1" dirty="0">
              <a:latin typeface="Times New Roman" panose="02020603050405020304" pitchFamily="18" charset="0"/>
              <a:cs typeface="Times New Roman" panose="02020603050405020304" pitchFamily="18" charset="0"/>
            </a:endParaRPr>
          </a:p>
        </p:txBody>
      </p:sp>
      <p:sp>
        <p:nvSpPr>
          <p:cNvPr id="21" name="Title 1">
            <a:extLst>
              <a:ext uri="{FF2B5EF4-FFF2-40B4-BE49-F238E27FC236}">
                <a16:creationId xmlns:a16="http://schemas.microsoft.com/office/drawing/2014/main" id="{A2643E5A-0767-40F0-A37E-B515616614A4}"/>
              </a:ext>
            </a:extLst>
          </p:cNvPr>
          <p:cNvSpPr txBox="1">
            <a:spLocks/>
          </p:cNvSpPr>
          <p:nvPr/>
        </p:nvSpPr>
        <p:spPr>
          <a:xfrm>
            <a:off x="1241729" y="0"/>
            <a:ext cx="9708542" cy="10848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err="1">
                <a:effectLst/>
                <a:latin typeface="Times New Roman" panose="02020603050405020304" pitchFamily="18" charset="0"/>
                <a:ea typeface="Calibri" panose="020F0502020204030204" pitchFamily="34" charset="0"/>
                <a:cs typeface="Times New Roman" panose="02020603050405020304" pitchFamily="18" charset="0"/>
              </a:rPr>
              <a:t>Vilka</a:t>
            </a:r>
            <a:r>
              <a:rPr lang="en-GB" sz="5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effectLst/>
                <a:latin typeface="Times New Roman" panose="02020603050405020304" pitchFamily="18" charset="0"/>
                <a:ea typeface="Calibri" panose="020F0502020204030204" pitchFamily="34" charset="0"/>
                <a:cs typeface="Times New Roman" panose="02020603050405020304" pitchFamily="18" charset="0"/>
              </a:rPr>
              <a:t>ingår</a:t>
            </a:r>
            <a:r>
              <a:rPr lang="en-GB" sz="5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GB" sz="5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effectLst/>
                <a:latin typeface="Times New Roman" panose="02020603050405020304" pitchFamily="18" charset="0"/>
                <a:ea typeface="Calibri" panose="020F0502020204030204" pitchFamily="34" charset="0"/>
                <a:cs typeface="Times New Roman" panose="02020603050405020304" pitchFamily="18" charset="0"/>
              </a:rPr>
              <a:t>projektgruppen</a:t>
            </a:r>
            <a:r>
              <a:rPr lang="en-GB" sz="54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3DF6FCAE-9DF6-4EE3-920A-831C0641A19D}"/>
              </a:ext>
            </a:extLst>
          </p:cNvPr>
          <p:cNvSpPr txBox="1"/>
          <p:nvPr/>
        </p:nvSpPr>
        <p:spPr>
          <a:xfrm>
            <a:off x="1561687" y="2628778"/>
            <a:ext cx="2262158" cy="1200329"/>
          </a:xfrm>
          <a:prstGeom prst="rect">
            <a:avLst/>
          </a:prstGeom>
          <a:noFill/>
        </p:spPr>
        <p:txBody>
          <a:bodyPr wrap="none" rtlCol="0">
            <a:spAutoFit/>
          </a:bodyPr>
          <a:lstStyle/>
          <a:p>
            <a:pPr algn="ctr" eaLnBrk="1" hangingPunct="1">
              <a:spcBef>
                <a:spcPct val="0"/>
              </a:spcBef>
              <a:buFontTx/>
              <a:buNone/>
            </a:pPr>
            <a:r>
              <a:rPr lang="sv-SE" altLang="sv-SE" sz="3600" b="1" dirty="0">
                <a:latin typeface="Times New Roman" panose="02020603050405020304" pitchFamily="18" charset="0"/>
              </a:rPr>
              <a:t>Region </a:t>
            </a:r>
          </a:p>
          <a:p>
            <a:pPr algn="ctr" eaLnBrk="1" hangingPunct="1">
              <a:spcBef>
                <a:spcPct val="0"/>
              </a:spcBef>
              <a:buFontTx/>
              <a:buNone/>
            </a:pPr>
            <a:r>
              <a:rPr lang="sv-SE" altLang="sv-SE" sz="3600" b="1" dirty="0">
                <a:latin typeface="Times New Roman" panose="02020603050405020304" pitchFamily="18" charset="0"/>
              </a:rPr>
              <a:t>Jönköping</a:t>
            </a:r>
            <a:endParaRPr lang="en-GB" altLang="sv-SE" sz="3600" b="1" dirty="0">
              <a:latin typeface="Times New Roman" panose="02020603050405020304" pitchFamily="18" charset="0"/>
            </a:endParaRPr>
          </a:p>
        </p:txBody>
      </p:sp>
      <p:sp>
        <p:nvSpPr>
          <p:cNvPr id="4" name="TextBox 3">
            <a:extLst>
              <a:ext uri="{FF2B5EF4-FFF2-40B4-BE49-F238E27FC236}">
                <a16:creationId xmlns:a16="http://schemas.microsoft.com/office/drawing/2014/main" id="{52BBCE3A-D286-4131-BD1B-A710DAD83D53}"/>
              </a:ext>
            </a:extLst>
          </p:cNvPr>
          <p:cNvSpPr txBox="1"/>
          <p:nvPr/>
        </p:nvSpPr>
        <p:spPr>
          <a:xfrm>
            <a:off x="4793820" y="2604212"/>
            <a:ext cx="2775120" cy="1200329"/>
          </a:xfrm>
          <a:prstGeom prst="rect">
            <a:avLst/>
          </a:prstGeom>
          <a:noFill/>
        </p:spPr>
        <p:txBody>
          <a:bodyPr wrap="none" rtlCol="0">
            <a:spAutoFit/>
          </a:bodyPr>
          <a:lstStyle/>
          <a:p>
            <a:pPr algn="ctr" eaLnBrk="1" hangingPunct="1">
              <a:spcBef>
                <a:spcPct val="0"/>
              </a:spcBef>
              <a:buFontTx/>
              <a:buNone/>
            </a:pPr>
            <a:r>
              <a:rPr lang="sv-SE" altLang="sv-SE" sz="3600" b="1" dirty="0">
                <a:latin typeface="Times New Roman" panose="02020603050405020304" pitchFamily="18" charset="0"/>
              </a:rPr>
              <a:t>Region </a:t>
            </a:r>
          </a:p>
          <a:p>
            <a:pPr algn="ctr" eaLnBrk="1" hangingPunct="1">
              <a:spcBef>
                <a:spcPct val="0"/>
              </a:spcBef>
              <a:buFontTx/>
              <a:buNone/>
            </a:pPr>
            <a:r>
              <a:rPr lang="sv-SE" altLang="sv-SE" sz="3600" b="1" dirty="0">
                <a:latin typeface="Times New Roman" panose="02020603050405020304" pitchFamily="18" charset="0"/>
              </a:rPr>
              <a:t>Östergötland</a:t>
            </a:r>
            <a:endParaRPr lang="en-GB" altLang="sv-SE" sz="3600" b="1" dirty="0">
              <a:latin typeface="Times New Roman" panose="02020603050405020304" pitchFamily="18" charset="0"/>
            </a:endParaRPr>
          </a:p>
        </p:txBody>
      </p:sp>
      <p:sp>
        <p:nvSpPr>
          <p:cNvPr id="5" name="TextBox 4">
            <a:extLst>
              <a:ext uri="{FF2B5EF4-FFF2-40B4-BE49-F238E27FC236}">
                <a16:creationId xmlns:a16="http://schemas.microsoft.com/office/drawing/2014/main" id="{02F34705-8D4D-4CA2-91AD-9FB0213F5633}"/>
              </a:ext>
            </a:extLst>
          </p:cNvPr>
          <p:cNvSpPr txBox="1"/>
          <p:nvPr/>
        </p:nvSpPr>
        <p:spPr>
          <a:xfrm>
            <a:off x="8785055" y="2604212"/>
            <a:ext cx="1723550" cy="1200329"/>
          </a:xfrm>
          <a:prstGeom prst="rect">
            <a:avLst/>
          </a:prstGeom>
          <a:noFill/>
        </p:spPr>
        <p:txBody>
          <a:bodyPr wrap="none" rtlCol="0">
            <a:spAutoFit/>
          </a:bodyPr>
          <a:lstStyle/>
          <a:p>
            <a:pPr algn="ctr" eaLnBrk="1" hangingPunct="1">
              <a:spcBef>
                <a:spcPct val="0"/>
              </a:spcBef>
              <a:buFontTx/>
              <a:buNone/>
            </a:pPr>
            <a:r>
              <a:rPr lang="sv-SE" altLang="sv-SE" sz="3600" b="1" dirty="0">
                <a:latin typeface="Times New Roman" panose="02020603050405020304" pitchFamily="18" charset="0"/>
              </a:rPr>
              <a:t>Region </a:t>
            </a:r>
          </a:p>
          <a:p>
            <a:pPr algn="ctr" eaLnBrk="1" hangingPunct="1">
              <a:spcBef>
                <a:spcPct val="0"/>
              </a:spcBef>
              <a:buFontTx/>
              <a:buNone/>
            </a:pPr>
            <a:r>
              <a:rPr lang="sv-SE" altLang="sv-SE" sz="3600" b="1" dirty="0">
                <a:latin typeface="Times New Roman" panose="02020603050405020304" pitchFamily="18" charset="0"/>
              </a:rPr>
              <a:t>Kalmar</a:t>
            </a:r>
            <a:endParaRPr lang="en-GB" altLang="sv-SE" sz="3600" b="1" dirty="0">
              <a:latin typeface="Times New Roman" panose="02020603050405020304" pitchFamily="18" charset="0"/>
            </a:endParaRPr>
          </a:p>
        </p:txBody>
      </p:sp>
      <p:sp>
        <p:nvSpPr>
          <p:cNvPr id="6" name="TextBox 5">
            <a:extLst>
              <a:ext uri="{FF2B5EF4-FFF2-40B4-BE49-F238E27FC236}">
                <a16:creationId xmlns:a16="http://schemas.microsoft.com/office/drawing/2014/main" id="{48453C68-2BB2-42FA-A784-3082C55C310E}"/>
              </a:ext>
            </a:extLst>
          </p:cNvPr>
          <p:cNvSpPr txBox="1"/>
          <p:nvPr/>
        </p:nvSpPr>
        <p:spPr>
          <a:xfrm>
            <a:off x="4153844" y="1188211"/>
            <a:ext cx="3809056" cy="830997"/>
          </a:xfrm>
          <a:prstGeom prst="rect">
            <a:avLst/>
          </a:prstGeom>
          <a:noFill/>
        </p:spPr>
        <p:txBody>
          <a:bodyPr wrap="none" rtlCol="0">
            <a:spAutoFit/>
          </a:bodyPr>
          <a:lstStyle/>
          <a:p>
            <a:r>
              <a:rPr lang="sv-SE" sz="4800" b="1" dirty="0">
                <a:solidFill>
                  <a:srgbClr val="FF0000"/>
                </a:solidFill>
                <a:latin typeface="Times New Roman" panose="02020603050405020304" pitchFamily="18" charset="0"/>
                <a:cs typeface="Times New Roman" panose="02020603050405020304" pitchFamily="18" charset="0"/>
              </a:rPr>
              <a:t>Vårdpersonal</a:t>
            </a:r>
            <a:endParaRPr lang="en-GB" sz="4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0C18C98-DBE4-415B-AED8-766B1AFF852A}"/>
              </a:ext>
            </a:extLst>
          </p:cNvPr>
          <p:cNvSpPr txBox="1"/>
          <p:nvPr/>
        </p:nvSpPr>
        <p:spPr>
          <a:xfrm>
            <a:off x="4867252" y="5718814"/>
            <a:ext cx="2565254" cy="830997"/>
          </a:xfrm>
          <a:prstGeom prst="rect">
            <a:avLst/>
          </a:prstGeom>
          <a:noFill/>
        </p:spPr>
        <p:txBody>
          <a:bodyPr wrap="none" rtlCol="0">
            <a:spAutoFit/>
          </a:bodyPr>
          <a:lstStyle/>
          <a:p>
            <a:r>
              <a:rPr lang="sv-SE" sz="4800" b="1" dirty="0">
                <a:solidFill>
                  <a:srgbClr val="FF0000"/>
                </a:solidFill>
                <a:latin typeface="Times New Roman" panose="02020603050405020304" pitchFamily="18" charset="0"/>
                <a:cs typeface="Times New Roman" panose="02020603050405020304" pitchFamily="18" charset="0"/>
              </a:rPr>
              <a:t>Forskare</a:t>
            </a:r>
            <a:endParaRPr lang="en-GB" sz="4800" b="1" dirty="0">
              <a:solidFill>
                <a:srgbClr val="FF0000"/>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319E6046-A6D2-4546-B7FA-0B25FDE2C4CE}"/>
              </a:ext>
            </a:extLst>
          </p:cNvPr>
          <p:cNvSpPr/>
          <p:nvPr/>
        </p:nvSpPr>
        <p:spPr>
          <a:xfrm>
            <a:off x="143838" y="1084816"/>
            <a:ext cx="11907749" cy="564666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7049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215A0B-C3B8-4884-BE63-3A9C850B35E9}"/>
              </a:ext>
            </a:extLst>
          </p:cNvPr>
          <p:cNvSpPr>
            <a:spLocks noGrp="1"/>
          </p:cNvSpPr>
          <p:nvPr>
            <p:ph idx="1"/>
          </p:nvPr>
        </p:nvSpPr>
        <p:spPr>
          <a:xfrm>
            <a:off x="838200" y="1084815"/>
            <a:ext cx="10515600" cy="5457769"/>
          </a:xfrm>
        </p:spPr>
        <p:txBody>
          <a:bodyPr>
            <a:normAutofit/>
          </a:bodyPr>
          <a:lstStyle/>
          <a:p>
            <a:r>
              <a:rPr lang="sv-SE" sz="3200" dirty="0">
                <a:latin typeface="Times New Roman" panose="02020603050405020304" pitchFamily="18" charset="0"/>
                <a:cs typeface="Times New Roman" panose="02020603050405020304" pitchFamily="18" charset="0"/>
              </a:rPr>
              <a:t>30 personer.</a:t>
            </a:r>
          </a:p>
          <a:p>
            <a:r>
              <a:rPr lang="sv-SE" sz="3200" dirty="0">
                <a:latin typeface="Times New Roman" panose="02020603050405020304" pitchFamily="18" charset="0"/>
                <a:cs typeface="Times New Roman" panose="02020603050405020304" pitchFamily="18" charset="0"/>
              </a:rPr>
              <a:t>Vårdpersonal inom sömn, neurologi och psykologi (läkare, sjuksköterskor och psykologer).</a:t>
            </a:r>
          </a:p>
          <a:p>
            <a:r>
              <a:rPr lang="sv-SE" sz="3200" dirty="0">
                <a:latin typeface="Times New Roman" panose="02020603050405020304" pitchFamily="18" charset="0"/>
                <a:cs typeface="Times New Roman" panose="02020603050405020304" pitchFamily="18" charset="0"/>
              </a:rPr>
              <a:t>Forskare (professorer och docenter) från Jönköping University, Linköpings universitet och Linnéuniversitet.</a:t>
            </a:r>
          </a:p>
          <a:p>
            <a:r>
              <a:rPr lang="sv-SE" sz="3200" dirty="0">
                <a:latin typeface="Times New Roman" panose="02020603050405020304" pitchFamily="18" charset="0"/>
                <a:cs typeface="Times New Roman" panose="02020603050405020304" pitchFamily="18" charset="0"/>
              </a:rPr>
              <a:t>Forskarna är experter inom:</a:t>
            </a:r>
          </a:p>
          <a:p>
            <a:pPr lvl="1"/>
            <a:r>
              <a:rPr lang="sv-SE" sz="2800" dirty="0">
                <a:latin typeface="Times New Roman" panose="02020603050405020304" pitchFamily="18" charset="0"/>
                <a:cs typeface="Times New Roman" panose="02020603050405020304" pitchFamily="18" charset="0"/>
              </a:rPr>
              <a:t>Medicin </a:t>
            </a:r>
          </a:p>
          <a:p>
            <a:pPr lvl="1"/>
            <a:r>
              <a:rPr lang="sv-SE" sz="2800" dirty="0">
                <a:latin typeface="Times New Roman" panose="02020603050405020304" pitchFamily="18" charset="0"/>
                <a:cs typeface="Times New Roman" panose="02020603050405020304" pitchFamily="18" charset="0"/>
              </a:rPr>
              <a:t>Omvårdnad, hälsa och vårdvetenskap</a:t>
            </a:r>
          </a:p>
          <a:p>
            <a:pPr lvl="1"/>
            <a:r>
              <a:rPr lang="sv-SE" sz="2800" dirty="0">
                <a:latin typeface="Times New Roman" panose="02020603050405020304" pitchFamily="18" charset="0"/>
                <a:cs typeface="Times New Roman" panose="02020603050405020304" pitchFamily="18" charset="0"/>
              </a:rPr>
              <a:t>Psykologi</a:t>
            </a:r>
          </a:p>
          <a:p>
            <a:pPr lvl="1"/>
            <a:r>
              <a:rPr lang="sv-SE" sz="2800" dirty="0">
                <a:latin typeface="Times New Roman" panose="02020603050405020304" pitchFamily="18" charset="0"/>
                <a:cs typeface="Times New Roman" panose="02020603050405020304" pitchFamily="18" charset="0"/>
              </a:rPr>
              <a:t>Pedagogik, kommunikation</a:t>
            </a:r>
          </a:p>
          <a:p>
            <a:pPr lvl="1"/>
            <a:r>
              <a:rPr lang="sv-SE" sz="2800" dirty="0">
                <a:latin typeface="Times New Roman" panose="02020603050405020304" pitchFamily="18" charset="0"/>
                <a:cs typeface="Times New Roman" panose="02020603050405020304" pitchFamily="18" charset="0"/>
              </a:rPr>
              <a:t>Teknik, datavetenskap</a:t>
            </a:r>
          </a:p>
          <a:p>
            <a:pPr lvl="1"/>
            <a:endParaRPr lang="sv-SE" sz="28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CAD43728-9DCF-459C-990F-299AAECCAEBC}"/>
              </a:ext>
            </a:extLst>
          </p:cNvPr>
          <p:cNvSpPr txBox="1">
            <a:spLocks/>
          </p:cNvSpPr>
          <p:nvPr/>
        </p:nvSpPr>
        <p:spPr>
          <a:xfrm>
            <a:off x="1241729" y="0"/>
            <a:ext cx="9708542" cy="10848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err="1">
                <a:effectLst/>
                <a:latin typeface="Times New Roman" panose="02020603050405020304" pitchFamily="18" charset="0"/>
                <a:ea typeface="Calibri" panose="020F0502020204030204" pitchFamily="34" charset="0"/>
                <a:cs typeface="Times New Roman" panose="02020603050405020304" pitchFamily="18" charset="0"/>
              </a:rPr>
              <a:t>Vilka</a:t>
            </a:r>
            <a:r>
              <a:rPr lang="en-GB" sz="5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effectLst/>
                <a:latin typeface="Times New Roman" panose="02020603050405020304" pitchFamily="18" charset="0"/>
                <a:ea typeface="Calibri" panose="020F0502020204030204" pitchFamily="34" charset="0"/>
                <a:cs typeface="Times New Roman" panose="02020603050405020304" pitchFamily="18" charset="0"/>
              </a:rPr>
              <a:t>ingår</a:t>
            </a:r>
            <a:r>
              <a:rPr lang="en-GB" sz="5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GB" sz="5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effectLst/>
                <a:latin typeface="Times New Roman" panose="02020603050405020304" pitchFamily="18" charset="0"/>
                <a:ea typeface="Calibri" panose="020F0502020204030204" pitchFamily="34" charset="0"/>
                <a:cs typeface="Times New Roman" panose="02020603050405020304" pitchFamily="18" charset="0"/>
              </a:rPr>
              <a:t>projektgruppen</a:t>
            </a:r>
            <a:r>
              <a:rPr lang="en-GB" sz="54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6645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Oval 89">
            <a:extLst>
              <a:ext uri="{FF2B5EF4-FFF2-40B4-BE49-F238E27FC236}">
                <a16:creationId xmlns:a16="http://schemas.microsoft.com/office/drawing/2014/main" id="{81E7D1ED-BC39-47E9-8563-3723C8A36735}"/>
              </a:ext>
            </a:extLst>
          </p:cNvPr>
          <p:cNvSpPr/>
          <p:nvPr/>
        </p:nvSpPr>
        <p:spPr>
          <a:xfrm>
            <a:off x="5880789" y="982354"/>
            <a:ext cx="3763693" cy="3580715"/>
          </a:xfrm>
          <a:prstGeom prst="ellipse">
            <a:avLst/>
          </a:prstGeom>
          <a:solidFill>
            <a:schemeClr val="bg1">
              <a:lumMod val="9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a:extLst>
              <a:ext uri="{FF2B5EF4-FFF2-40B4-BE49-F238E27FC236}">
                <a16:creationId xmlns:a16="http://schemas.microsoft.com/office/drawing/2014/main" id="{1B62923C-723C-43AC-BD65-0F5BA7085C65}"/>
              </a:ext>
            </a:extLst>
          </p:cNvPr>
          <p:cNvSpPr/>
          <p:nvPr/>
        </p:nvSpPr>
        <p:spPr>
          <a:xfrm>
            <a:off x="2380253" y="982354"/>
            <a:ext cx="3763693" cy="3580715"/>
          </a:xfrm>
          <a:prstGeom prst="ellipse">
            <a:avLst/>
          </a:prstGeom>
          <a:solidFill>
            <a:schemeClr val="tx2">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a:extLst>
              <a:ext uri="{FF2B5EF4-FFF2-40B4-BE49-F238E27FC236}">
                <a16:creationId xmlns:a16="http://schemas.microsoft.com/office/drawing/2014/main" id="{5BE76353-E59E-43F7-9F43-0A64E86829BE}"/>
              </a:ext>
            </a:extLst>
          </p:cNvPr>
          <p:cNvSpPr/>
          <p:nvPr/>
        </p:nvSpPr>
        <p:spPr>
          <a:xfrm>
            <a:off x="4248468" y="3260403"/>
            <a:ext cx="3852221" cy="3580715"/>
          </a:xfrm>
          <a:prstGeom prst="ellipse">
            <a:avLst/>
          </a:prstGeom>
          <a:solidFill>
            <a:schemeClr val="bg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D1404C41-3EEF-48A7-9C13-7D30A7505897}"/>
              </a:ext>
            </a:extLst>
          </p:cNvPr>
          <p:cNvSpPr txBox="1"/>
          <p:nvPr/>
        </p:nvSpPr>
        <p:spPr>
          <a:xfrm>
            <a:off x="6235344" y="1867537"/>
            <a:ext cx="3294106" cy="1323439"/>
          </a:xfrm>
          <a:prstGeom prst="rect">
            <a:avLst/>
          </a:prstGeom>
          <a:noFill/>
        </p:spPr>
        <p:txBody>
          <a:bodyPr wrap="square" rtlCol="0">
            <a:spAutoFit/>
          </a:bodyPr>
          <a:lstStyle/>
          <a:p>
            <a:pPr algn="ctr"/>
            <a:r>
              <a:rPr lang="sv-SE" sz="4000" b="1" dirty="0">
                <a:latin typeface="Times New Roman" panose="02020603050405020304" pitchFamily="18" charset="0"/>
                <a:cs typeface="Times New Roman" panose="02020603050405020304" pitchFamily="18" charset="0"/>
              </a:rPr>
              <a:t>Psykosocial stress</a:t>
            </a:r>
            <a:endParaRPr lang="en-GB" sz="40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DDF5B38-05FA-4105-B4EC-A0A114602C93}"/>
              </a:ext>
            </a:extLst>
          </p:cNvPr>
          <p:cNvSpPr txBox="1"/>
          <p:nvPr/>
        </p:nvSpPr>
        <p:spPr>
          <a:xfrm>
            <a:off x="2615046" y="1849022"/>
            <a:ext cx="3294106" cy="1323439"/>
          </a:xfrm>
          <a:prstGeom prst="rect">
            <a:avLst/>
          </a:prstGeom>
          <a:noFill/>
        </p:spPr>
        <p:txBody>
          <a:bodyPr wrap="square" rtlCol="0">
            <a:spAutoFit/>
          </a:bodyPr>
          <a:lstStyle/>
          <a:p>
            <a:pPr algn="ctr"/>
            <a:r>
              <a:rPr lang="sv-SE" sz="4000" b="1" dirty="0">
                <a:latin typeface="Times New Roman" panose="02020603050405020304" pitchFamily="18" charset="0"/>
                <a:cs typeface="Times New Roman" panose="02020603050405020304" pitchFamily="18" charset="0"/>
              </a:rPr>
              <a:t>Sömn-</a:t>
            </a:r>
          </a:p>
          <a:p>
            <a:pPr algn="ctr"/>
            <a:r>
              <a:rPr lang="sv-SE" sz="4000" b="1" dirty="0">
                <a:latin typeface="Times New Roman" panose="02020603050405020304" pitchFamily="18" charset="0"/>
                <a:cs typeface="Times New Roman" panose="02020603050405020304" pitchFamily="18" charset="0"/>
              </a:rPr>
              <a:t>problem</a:t>
            </a:r>
          </a:p>
        </p:txBody>
      </p:sp>
      <p:sp>
        <p:nvSpPr>
          <p:cNvPr id="17" name="TextBox 16">
            <a:extLst>
              <a:ext uri="{FF2B5EF4-FFF2-40B4-BE49-F238E27FC236}">
                <a16:creationId xmlns:a16="http://schemas.microsoft.com/office/drawing/2014/main" id="{A1380F92-62A1-415E-B830-907EC550ADA7}"/>
              </a:ext>
            </a:extLst>
          </p:cNvPr>
          <p:cNvSpPr txBox="1"/>
          <p:nvPr/>
        </p:nvSpPr>
        <p:spPr>
          <a:xfrm>
            <a:off x="4496893" y="4651011"/>
            <a:ext cx="3294106" cy="646331"/>
          </a:xfrm>
          <a:prstGeom prst="rect">
            <a:avLst/>
          </a:prstGeom>
          <a:noFill/>
        </p:spPr>
        <p:txBody>
          <a:bodyPr wrap="square" rtlCol="0">
            <a:spAutoFit/>
          </a:bodyPr>
          <a:lstStyle/>
          <a:p>
            <a:pPr algn="ctr"/>
            <a:r>
              <a:rPr lang="sv-SE" sz="3600" b="1" dirty="0">
                <a:latin typeface="Times New Roman" panose="02020603050405020304" pitchFamily="18" charset="0"/>
                <a:cs typeface="Times New Roman" panose="02020603050405020304" pitchFamily="18" charset="0"/>
              </a:rPr>
              <a:t>Livskvalitet</a:t>
            </a:r>
          </a:p>
        </p:txBody>
      </p:sp>
      <p:sp>
        <p:nvSpPr>
          <p:cNvPr id="14" name="TextBox 13">
            <a:extLst>
              <a:ext uri="{FF2B5EF4-FFF2-40B4-BE49-F238E27FC236}">
                <a16:creationId xmlns:a16="http://schemas.microsoft.com/office/drawing/2014/main" id="{DBB82A3D-4CE3-4D82-BDA7-CF718CB7B027}"/>
              </a:ext>
            </a:extLst>
          </p:cNvPr>
          <p:cNvSpPr txBox="1"/>
          <p:nvPr/>
        </p:nvSpPr>
        <p:spPr>
          <a:xfrm>
            <a:off x="122824" y="1470045"/>
            <a:ext cx="1734770" cy="1569660"/>
          </a:xfrm>
          <a:prstGeom prst="rect">
            <a:avLst/>
          </a:prstGeom>
          <a:noFill/>
        </p:spPr>
        <p:txBody>
          <a:bodyPr wrap="none" rtlCol="0">
            <a:spAutoFit/>
          </a:bodyPr>
          <a:lstStyle/>
          <a:p>
            <a:r>
              <a:rPr lang="sv-SE" sz="3200" dirty="0">
                <a:latin typeface="Times New Roman" panose="02020603050405020304" pitchFamily="18" charset="0"/>
                <a:cs typeface="Times New Roman" panose="02020603050405020304" pitchFamily="18" charset="0"/>
              </a:rPr>
              <a:t>Patienter</a:t>
            </a:r>
          </a:p>
          <a:p>
            <a:r>
              <a:rPr lang="sv-SE" sz="3200" dirty="0">
                <a:latin typeface="Times New Roman" panose="02020603050405020304" pitchFamily="18" charset="0"/>
                <a:cs typeface="Times New Roman" panose="02020603050405020304" pitchFamily="18" charset="0"/>
              </a:rPr>
              <a:t>Anhöriga</a:t>
            </a:r>
          </a:p>
          <a:p>
            <a:r>
              <a:rPr lang="sv-SE" sz="3200" dirty="0">
                <a:latin typeface="Times New Roman" panose="02020603050405020304" pitchFamily="18" charset="0"/>
                <a:cs typeface="Times New Roman" panose="02020603050405020304" pitchFamily="18" charset="0"/>
              </a:rPr>
              <a:t>Personal</a:t>
            </a:r>
            <a:endParaRPr lang="en-GB" sz="32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D135286-B802-4E3E-9718-578E7B83910C}"/>
              </a:ext>
            </a:extLst>
          </p:cNvPr>
          <p:cNvSpPr txBox="1"/>
          <p:nvPr/>
        </p:nvSpPr>
        <p:spPr>
          <a:xfrm>
            <a:off x="8407305" y="4364097"/>
            <a:ext cx="3844322" cy="2554545"/>
          </a:xfrm>
          <a:prstGeom prst="rect">
            <a:avLst/>
          </a:prstGeom>
          <a:noFill/>
        </p:spPr>
        <p:txBody>
          <a:bodyPr wrap="none" rtlCol="0">
            <a:spAutoFit/>
          </a:bodyPr>
          <a:lstStyle/>
          <a:p>
            <a:r>
              <a:rPr lang="sv-SE" sz="3200" dirty="0">
                <a:latin typeface="Times New Roman" panose="02020603050405020304" pitchFamily="18" charset="0"/>
                <a:cs typeface="Times New Roman" panose="02020603050405020304" pitchFamily="18" charset="0"/>
              </a:rPr>
              <a:t>Olika typer av </a:t>
            </a:r>
          </a:p>
          <a:p>
            <a:r>
              <a:rPr lang="sv-SE" sz="3200" dirty="0">
                <a:latin typeface="Times New Roman" panose="02020603050405020304" pitchFamily="18" charset="0"/>
                <a:cs typeface="Times New Roman" panose="02020603050405020304" pitchFamily="18" charset="0"/>
              </a:rPr>
              <a:t>behandlingsåtgärder </a:t>
            </a:r>
          </a:p>
          <a:p>
            <a:r>
              <a:rPr lang="sv-SE" sz="3200" dirty="0">
                <a:latin typeface="Times New Roman" panose="02020603050405020304" pitchFamily="18" charset="0"/>
                <a:cs typeface="Times New Roman" panose="02020603050405020304" pitchFamily="18" charset="0"/>
              </a:rPr>
              <a:t>och faktorer som </a:t>
            </a:r>
          </a:p>
          <a:p>
            <a:r>
              <a:rPr lang="sv-SE" sz="3200" dirty="0">
                <a:latin typeface="Times New Roman" panose="02020603050405020304" pitchFamily="18" charset="0"/>
                <a:cs typeface="Times New Roman" panose="02020603050405020304" pitchFamily="18" charset="0"/>
              </a:rPr>
              <a:t>påverkar behandlings-</a:t>
            </a:r>
          </a:p>
          <a:p>
            <a:r>
              <a:rPr lang="sv-SE" sz="3200" dirty="0">
                <a:latin typeface="Times New Roman" panose="02020603050405020304" pitchFamily="18" charset="0"/>
                <a:cs typeface="Times New Roman" panose="02020603050405020304" pitchFamily="18" charset="0"/>
              </a:rPr>
              <a:t>resultat</a:t>
            </a:r>
            <a:endParaRPr lang="en-GB" sz="3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A2758DC9-9367-4194-8606-472A808A1EE5}"/>
              </a:ext>
            </a:extLst>
          </p:cNvPr>
          <p:cNvSpPr txBox="1"/>
          <p:nvPr/>
        </p:nvSpPr>
        <p:spPr>
          <a:xfrm>
            <a:off x="122824" y="3389630"/>
            <a:ext cx="4139275" cy="3539430"/>
          </a:xfrm>
          <a:prstGeom prst="rect">
            <a:avLst/>
          </a:prstGeom>
          <a:noFill/>
        </p:spPr>
        <p:txBody>
          <a:bodyPr wrap="none" rtlCol="0">
            <a:spAutoFit/>
          </a:bodyPr>
          <a:lstStyle/>
          <a:p>
            <a:r>
              <a:rPr lang="sv-SE" sz="3200" dirty="0">
                <a:latin typeface="Times New Roman" panose="02020603050405020304" pitchFamily="18" charset="0"/>
                <a:cs typeface="Times New Roman" panose="02020603050405020304" pitchFamily="18" charset="0"/>
              </a:rPr>
              <a:t>RLS</a:t>
            </a:r>
          </a:p>
          <a:p>
            <a:r>
              <a:rPr lang="sv-SE" sz="3200" dirty="0">
                <a:latin typeface="Times New Roman" panose="02020603050405020304" pitchFamily="18" charset="0"/>
                <a:cs typeface="Times New Roman" panose="02020603050405020304" pitchFamily="18" charset="0"/>
              </a:rPr>
              <a:t>Sömnapné</a:t>
            </a:r>
          </a:p>
          <a:p>
            <a:r>
              <a:rPr lang="sv-SE" sz="3200" dirty="0" err="1">
                <a:latin typeface="Times New Roman" panose="02020603050405020304" pitchFamily="18" charset="0"/>
                <a:cs typeface="Times New Roman" panose="02020603050405020304" pitchFamily="18" charset="0"/>
              </a:rPr>
              <a:t>Insomni</a:t>
            </a:r>
            <a:endParaRPr lang="en-GB" sz="3200" dirty="0">
              <a:latin typeface="Times New Roman" panose="02020603050405020304" pitchFamily="18" charset="0"/>
              <a:cs typeface="Times New Roman" panose="02020603050405020304" pitchFamily="18" charset="0"/>
            </a:endParaRPr>
          </a:p>
          <a:p>
            <a:r>
              <a:rPr lang="sv-SE" sz="3200" dirty="0">
                <a:latin typeface="Times New Roman" panose="02020603050405020304" pitchFamily="18" charset="0"/>
                <a:cs typeface="Times New Roman" panose="02020603050405020304" pitchFamily="18" charset="0"/>
              </a:rPr>
              <a:t>Högt blodtryck</a:t>
            </a:r>
          </a:p>
          <a:p>
            <a:r>
              <a:rPr lang="sv-SE" sz="3200" dirty="0">
                <a:latin typeface="Times New Roman" panose="02020603050405020304" pitchFamily="18" charset="0"/>
                <a:cs typeface="Times New Roman" panose="02020603050405020304" pitchFamily="18" charset="0"/>
              </a:rPr>
              <a:t>Kärlkramp/hjärtinfarkt</a:t>
            </a:r>
          </a:p>
          <a:p>
            <a:r>
              <a:rPr lang="sv-SE" sz="3200" dirty="0">
                <a:latin typeface="Times New Roman" panose="02020603050405020304" pitchFamily="18" charset="0"/>
                <a:cs typeface="Times New Roman" panose="02020603050405020304" pitchFamily="18" charset="0"/>
              </a:rPr>
              <a:t>Hjärtsvikt</a:t>
            </a:r>
          </a:p>
          <a:p>
            <a:r>
              <a:rPr lang="sv-SE" sz="3200" dirty="0">
                <a:latin typeface="Times New Roman" panose="02020603050405020304" pitchFamily="18" charset="0"/>
                <a:cs typeface="Times New Roman" panose="02020603050405020304" pitchFamily="18" charset="0"/>
              </a:rPr>
              <a:t>Oregelbunden hjärtrytm</a:t>
            </a:r>
          </a:p>
        </p:txBody>
      </p:sp>
      <p:sp>
        <p:nvSpPr>
          <p:cNvPr id="21" name="Title 1">
            <a:extLst>
              <a:ext uri="{FF2B5EF4-FFF2-40B4-BE49-F238E27FC236}">
                <a16:creationId xmlns:a16="http://schemas.microsoft.com/office/drawing/2014/main" id="{CC91470B-0D2D-4CEF-8BCF-99AE625D9C90}"/>
              </a:ext>
            </a:extLst>
          </p:cNvPr>
          <p:cNvSpPr>
            <a:spLocks noGrp="1"/>
          </p:cNvSpPr>
          <p:nvPr>
            <p:ph type="title"/>
          </p:nvPr>
        </p:nvSpPr>
        <p:spPr>
          <a:xfrm>
            <a:off x="78866" y="-73731"/>
            <a:ext cx="12312956" cy="1325563"/>
          </a:xfrm>
        </p:spPr>
        <p:txBody>
          <a:bodyPr>
            <a:normAutofit/>
          </a:bodyPr>
          <a:lstStyle/>
          <a:p>
            <a:pPr algn="ctr"/>
            <a:r>
              <a:rPr lang="en-GB" sz="5400" b="1" dirty="0" err="1">
                <a:latin typeface="Times New Roman" panose="02020603050405020304" pitchFamily="18" charset="0"/>
                <a:ea typeface="Calibri" panose="020F0502020204030204" pitchFamily="34" charset="0"/>
                <a:cs typeface="Times New Roman" panose="02020603050405020304" pitchFamily="18" charset="0"/>
              </a:rPr>
              <a:t>Vad</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har</a:t>
            </a:r>
            <a:r>
              <a:rPr lang="en-GB" sz="5400" b="1" dirty="0">
                <a:latin typeface="Times New Roman" panose="02020603050405020304" pitchFamily="18" charset="0"/>
                <a:ea typeface="Calibri" panose="020F0502020204030204" pitchFamily="34" charset="0"/>
                <a:cs typeface="Times New Roman" panose="02020603050405020304" pitchFamily="18" charset="0"/>
              </a:rPr>
              <a:t> vi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gjort</a:t>
            </a:r>
            <a:r>
              <a:rPr lang="en-GB" sz="5400" b="1" dirty="0">
                <a:latin typeface="Times New Roman" panose="02020603050405020304" pitchFamily="18" charset="0"/>
                <a:ea typeface="Calibri" panose="020F0502020204030204" pitchFamily="34" charset="0"/>
                <a:cs typeface="Times New Roman" panose="02020603050405020304" pitchFamily="18" charset="0"/>
              </a:rPr>
              <a:t> </a:t>
            </a:r>
            <a:r>
              <a:rPr lang="en-GB" sz="5400" b="1" dirty="0" err="1">
                <a:latin typeface="Times New Roman" panose="02020603050405020304" pitchFamily="18" charset="0"/>
                <a:ea typeface="Calibri" panose="020F0502020204030204" pitchFamily="34" charset="0"/>
                <a:cs typeface="Times New Roman" panose="02020603050405020304" pitchFamily="18" charset="0"/>
              </a:rPr>
              <a:t>tidigare</a:t>
            </a:r>
            <a:r>
              <a:rPr lang="en-GB" sz="5400" b="1" dirty="0">
                <a:latin typeface="Times New Roman" panose="02020603050405020304" pitchFamily="18" charset="0"/>
                <a:ea typeface="Calibri" panose="020F0502020204030204" pitchFamily="34" charset="0"/>
                <a:cs typeface="Times New Roman" panose="02020603050405020304" pitchFamily="18" charset="0"/>
              </a:rPr>
              <a:t>?</a:t>
            </a:r>
            <a:endParaRPr lang="en-GB" sz="5400" b="1" u="sng" dirty="0"/>
          </a:p>
        </p:txBody>
      </p:sp>
    </p:spTree>
    <p:extLst>
      <p:ext uri="{BB962C8B-B14F-4D97-AF65-F5344CB8AC3E}">
        <p14:creationId xmlns:p14="http://schemas.microsoft.com/office/powerpoint/2010/main" val="3845940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TotalTime>
  <Words>1626</Words>
  <Application>Microsoft Office PowerPoint</Application>
  <PresentationFormat>Bredbild</PresentationFormat>
  <Paragraphs>262</Paragraphs>
  <Slides>29</Slides>
  <Notes>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29</vt:i4>
      </vt:variant>
    </vt:vector>
  </HeadingPairs>
  <TitlesOfParts>
    <vt:vector size="35" baseType="lpstr">
      <vt:lpstr>Arial</vt:lpstr>
      <vt:lpstr>Calibri</vt:lpstr>
      <vt:lpstr>Calibri Light</vt:lpstr>
      <vt:lpstr>Helvetica</vt:lpstr>
      <vt:lpstr>Times New Roman</vt:lpstr>
      <vt:lpstr>Office Theme</vt:lpstr>
      <vt:lpstr>JU Sleep Well Study Kartläggning av symtom och behandlingsbehov vid RLS</vt:lpstr>
      <vt:lpstr>Innehåll</vt:lpstr>
      <vt:lpstr>PowerPoint-presentation</vt:lpstr>
      <vt:lpstr>Vad är målet för JU Sleep Well Study?</vt:lpstr>
      <vt:lpstr>Vad är målet för JU Sleep Well Study?</vt:lpstr>
      <vt:lpstr>Varför heter projektet JU Sleep Well Study?</vt:lpstr>
      <vt:lpstr>PowerPoint-presentation</vt:lpstr>
      <vt:lpstr>PowerPoint-presentation</vt:lpstr>
      <vt:lpstr>Vad har vi gjort tidigare?</vt:lpstr>
      <vt:lpstr>Vad fokuserar tidigare RLS forskning?</vt:lpstr>
      <vt:lpstr>PowerPoint-presentation</vt:lpstr>
      <vt:lpstr>Vad kan projektet tillföra?</vt:lpstr>
      <vt:lpstr>Vad kan projektet tillföra?</vt:lpstr>
      <vt:lpstr>PowerPoint-presentation</vt:lpstr>
      <vt:lpstr>Vad kan projektet tillföra?</vt:lpstr>
      <vt:lpstr>Vad kan projektet tillföra?</vt:lpstr>
      <vt:lpstr>PowerPoint-presentation</vt:lpstr>
      <vt:lpstr>Vad kan projektet tillföra?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Anders Broström</dc:title>
  <dc:creator>Anders Broström</dc:creator>
  <cp:lastModifiedBy>Sören Berg</cp:lastModifiedBy>
  <cp:revision>63</cp:revision>
  <dcterms:created xsi:type="dcterms:W3CDTF">2019-11-11T12:48:18Z</dcterms:created>
  <dcterms:modified xsi:type="dcterms:W3CDTF">2022-04-02T09:26:23Z</dcterms:modified>
</cp:coreProperties>
</file>