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ndin Fredrik" initials="LF" lastIdx="1" clrIdx="0">
    <p:extLst>
      <p:ext uri="{19B8F6BF-5375-455C-9EA6-DF929625EA0E}">
        <p15:presenceInfo xmlns:p15="http://schemas.microsoft.com/office/powerpoint/2012/main" userId="S::Fredrik.Lundin@regionostergotland.se::ddd4ac37-d5bf-4289-96df-446fb189ec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5" autoAdjust="0"/>
  </p:normalViewPr>
  <p:slideViewPr>
    <p:cSldViewPr snapToGrid="0" snapToObjects="1">
      <p:cViewPr varScale="1">
        <p:scale>
          <a:sx n="161" d="100"/>
          <a:sy n="161" d="100"/>
        </p:scale>
        <p:origin x="1772" y="100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1T17:21:27.35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0" y="6333644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>
          <a:xfrm>
            <a:off x="-109886" y="2012531"/>
            <a:ext cx="9144000" cy="1763788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Behandling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Restless legs </a:t>
            </a:r>
            <a:r>
              <a:rPr lang="sv-SE" dirty="0" err="1"/>
              <a:t>syndrome</a:t>
            </a:r>
            <a:r>
              <a:rPr lang="sv-SE" dirty="0"/>
              <a:t> (Willis-Ekboms sjukdom)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Restless legs för RLS-förbundet 2022-04-02 Fredrik Lundin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764281-56B2-4342-8812-A6D4177E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78" y="608426"/>
            <a:ext cx="2002871" cy="228599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064619A-92EB-41A6-BF37-A783C147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12" y="503359"/>
            <a:ext cx="196826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Flera vetenskapligt belagda effektiva farmakologiska behandlingar.</a:t>
            </a:r>
          </a:p>
          <a:p>
            <a:pPr marL="90488" indent="0">
              <a:buNone/>
            </a:pPr>
            <a:endParaRPr lang="sv-SE" dirty="0"/>
          </a:p>
          <a:p>
            <a:r>
              <a:rPr lang="sv-SE" dirty="0"/>
              <a:t>Viktigt att identifiera sekundär RLS och behandla grundorsaken (blodbrist, njursvikt)</a:t>
            </a:r>
          </a:p>
          <a:p>
            <a:endParaRPr lang="sv-SE" dirty="0"/>
          </a:p>
          <a:p>
            <a:r>
              <a:rPr lang="sv-SE" dirty="0"/>
              <a:t>Behandling för restless legs </a:t>
            </a:r>
            <a:r>
              <a:rPr lang="sv-SE" dirty="0" err="1"/>
              <a:t>syndrome</a:t>
            </a:r>
            <a:r>
              <a:rPr lang="sv-SE" dirty="0"/>
              <a:t> (RLS) liknar den vid </a:t>
            </a:r>
            <a:r>
              <a:rPr lang="sv-SE" dirty="0" err="1"/>
              <a:t>periodic</a:t>
            </a:r>
            <a:r>
              <a:rPr lang="sv-SE" dirty="0"/>
              <a:t> legs </a:t>
            </a:r>
            <a:r>
              <a:rPr lang="sv-SE" dirty="0" err="1"/>
              <a:t>movement</a:t>
            </a:r>
            <a:r>
              <a:rPr lang="sv-SE" dirty="0"/>
              <a:t> disorder (PLMD).</a:t>
            </a:r>
          </a:p>
          <a:p>
            <a:endParaRPr lang="sv-SE" dirty="0"/>
          </a:p>
          <a:p>
            <a:r>
              <a:rPr lang="sv-SE" dirty="0"/>
              <a:t>Val av behandling avgörs av flera faktorer såsom svårighetsgrad, ålder, annan sjuklighet, biverkningar och önskemål från den drabbade.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52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39E7B4A-2AAE-49D8-8DFE-8E995749A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Om Serum-</a:t>
            </a:r>
            <a:r>
              <a:rPr lang="sv-SE" dirty="0" err="1"/>
              <a:t>Ferritin</a:t>
            </a:r>
            <a:r>
              <a:rPr lang="sv-SE" dirty="0"/>
              <a:t>&lt; 75 mikrogram/L (normalt 13-130)</a:t>
            </a:r>
          </a:p>
          <a:p>
            <a:r>
              <a:rPr lang="sv-SE" dirty="0"/>
              <a:t>Som tablett: Ferrosulfat 300 mg, helst på kvällen </a:t>
            </a:r>
            <a:r>
              <a:rPr lang="sv-SE" dirty="0">
                <a:solidFill>
                  <a:srgbClr val="FF0000"/>
                </a:solidFill>
              </a:rPr>
              <a:t>(2)</a:t>
            </a:r>
          </a:p>
          <a:p>
            <a:r>
              <a:rPr lang="sv-SE" dirty="0"/>
              <a:t>Kan kombineras med C-vitamin.</a:t>
            </a:r>
          </a:p>
          <a:p>
            <a:r>
              <a:rPr lang="sv-SE" dirty="0"/>
              <a:t>Intravenöst järn(</a:t>
            </a:r>
            <a:r>
              <a:rPr lang="sv-SE" dirty="0" err="1"/>
              <a:t>järnkarboxymaltos</a:t>
            </a:r>
            <a:r>
              <a:rPr lang="sv-SE" dirty="0"/>
              <a:t>)1000mg vid ett tillfälle </a:t>
            </a:r>
            <a:r>
              <a:rPr lang="sv-SE" dirty="0">
                <a:solidFill>
                  <a:srgbClr val="FF0000"/>
                </a:solidFill>
              </a:rPr>
              <a:t>(2)</a:t>
            </a:r>
            <a:r>
              <a:rPr lang="sv-SE" dirty="0"/>
              <a:t>. Kan upprepas efter 12 veckor.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FD62C24-8133-404D-B3A5-99EA2D40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Behandling med järnsubstitution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A2AF378-0AB6-4362-BDCF-5149D738A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51B627F-957D-4C89-94FE-C16BD62D01E9}"/>
              </a:ext>
            </a:extLst>
          </p:cNvPr>
          <p:cNvSpPr txBox="1"/>
          <p:nvPr/>
        </p:nvSpPr>
        <p:spPr>
          <a:xfrm>
            <a:off x="2978093" y="4863298"/>
            <a:ext cx="2226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>
                <a:solidFill>
                  <a:srgbClr val="FF0000"/>
                </a:solidFill>
              </a:rPr>
              <a:t>Evidensgrad för RLS 1-4 inom parentes</a:t>
            </a:r>
          </a:p>
          <a:p>
            <a:r>
              <a:rPr lang="sv-SE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5646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537F1C0-A3E7-4896-9B50-21807FA91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0">
              <a:buNone/>
            </a:pPr>
            <a:r>
              <a:rPr lang="sv-SE" dirty="0"/>
              <a:t>Vid milda symtom (generellt otillräckligt vetenskapligt underlag för effekt)</a:t>
            </a:r>
          </a:p>
          <a:p>
            <a:r>
              <a:rPr lang="sv-SE" dirty="0"/>
              <a:t>Kognitiv Beteendeterapi (KBT)</a:t>
            </a:r>
          </a:p>
          <a:p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Regelbunden fysisk aktivitet</a:t>
            </a:r>
          </a:p>
          <a:p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Stretching</a:t>
            </a:r>
          </a:p>
          <a:p>
            <a:r>
              <a:rPr lang="sv-SE" dirty="0">
                <a:solidFill>
                  <a:prstClr val="black"/>
                </a:solidFill>
              </a:rPr>
              <a:t>Pneumatisk kompression </a:t>
            </a:r>
            <a:r>
              <a:rPr lang="sv-SE" dirty="0">
                <a:solidFill>
                  <a:srgbClr val="FF0000"/>
                </a:solidFill>
              </a:rPr>
              <a:t>(2)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Nedkylning</a:t>
            </a:r>
          </a:p>
          <a:p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TENS</a:t>
            </a:r>
          </a:p>
          <a:p>
            <a:pPr marL="90488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76810F4-6E99-47D6-8A78-16595DD9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Icke-farmakologiska metoder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2A2380-2AC4-4B57-B267-6F9908406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2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A129C78-F41D-4FB3-81DC-E828468B6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Avhålla sig från koffein och alkohol</a:t>
            </a:r>
          </a:p>
          <a:p>
            <a:r>
              <a:rPr lang="sv-SE" dirty="0"/>
              <a:t>Otillräcklig sömn - regelbundna sovtider</a:t>
            </a:r>
          </a:p>
          <a:p>
            <a:r>
              <a:rPr lang="sv-SE" dirty="0" err="1"/>
              <a:t>Läkemedelbiverkningar</a:t>
            </a:r>
            <a:endParaRPr lang="sv-SE" dirty="0"/>
          </a:p>
          <a:p>
            <a:pPr lvl="1"/>
            <a:r>
              <a:rPr lang="sv-SE" dirty="0"/>
              <a:t>Antidepressiva</a:t>
            </a:r>
          </a:p>
          <a:p>
            <a:pPr lvl="1"/>
            <a:r>
              <a:rPr lang="sv-SE" dirty="0" err="1"/>
              <a:t>Neuroleptika</a:t>
            </a:r>
            <a:endParaRPr lang="sv-SE" dirty="0"/>
          </a:p>
          <a:p>
            <a:pPr lvl="1"/>
            <a:r>
              <a:rPr lang="sv-SE" dirty="0"/>
              <a:t>Medel mot epilepsi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AB969DA-5C60-4CFA-A3EF-141C40E0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Undvika försämrande faktorer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F9271F-BD2D-4A6F-A913-FAED0AF9C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191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B28185A-5B57-4F86-9B43-34F1C4750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indent="0">
              <a:buNone/>
            </a:pPr>
            <a:r>
              <a:rPr lang="sv-SE" dirty="0"/>
              <a:t>L-dopa har fortfarande en plats i arsenalen:</a:t>
            </a:r>
          </a:p>
          <a:p>
            <a:pPr marL="90488" indent="0">
              <a:buNone/>
            </a:pPr>
            <a:endParaRPr lang="sv-SE" dirty="0"/>
          </a:p>
          <a:p>
            <a:r>
              <a:rPr lang="sv-SE" dirty="0" err="1"/>
              <a:t>Madopark</a:t>
            </a:r>
            <a:r>
              <a:rPr lang="sv-SE" dirty="0"/>
              <a:t> Quick </a:t>
            </a:r>
            <a:r>
              <a:rPr lang="sv-SE" dirty="0" err="1"/>
              <a:t>Mite</a:t>
            </a:r>
            <a:r>
              <a:rPr lang="sv-SE" dirty="0"/>
              <a:t> 1-4 </a:t>
            </a:r>
            <a:r>
              <a:rPr lang="sv-SE" dirty="0" err="1"/>
              <a:t>tabl</a:t>
            </a:r>
            <a:r>
              <a:rPr lang="sv-SE" dirty="0"/>
              <a:t> vid behov </a:t>
            </a:r>
            <a:r>
              <a:rPr lang="sv-SE" dirty="0">
                <a:solidFill>
                  <a:srgbClr val="FF0000"/>
                </a:solidFill>
              </a:rPr>
              <a:t>(3)</a:t>
            </a:r>
          </a:p>
          <a:p>
            <a:endParaRPr lang="sv-SE" dirty="0"/>
          </a:p>
          <a:p>
            <a:pPr marL="90488" indent="0">
              <a:buNone/>
            </a:pPr>
            <a:endParaRPr lang="sv-SE" i="1" dirty="0"/>
          </a:p>
          <a:p>
            <a:pPr marL="90488" indent="0">
              <a:buNone/>
            </a:pPr>
            <a:endParaRPr lang="sv-SE" i="1" dirty="0"/>
          </a:p>
          <a:p>
            <a:pPr marL="90488" indent="0">
              <a:buNone/>
            </a:pPr>
            <a:endParaRPr lang="sv-SE" i="1" dirty="0"/>
          </a:p>
          <a:p>
            <a:pPr marL="90488" indent="0">
              <a:buNone/>
            </a:pPr>
            <a:r>
              <a:rPr lang="sv-SE" i="1" dirty="0"/>
              <a:t>			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F9A9DF-E2CD-48EA-BBCC-DF8B7976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Behandling vid intermittenta symtom	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EA0D03-FA95-4073-9B3A-62F439852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33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95B4BAF-225A-4E63-AFD1-42BE90403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/>
              <a:t>Gabapentinoider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Pregabalin</a:t>
            </a:r>
            <a:r>
              <a:rPr lang="sv-SE" dirty="0"/>
              <a:t> 25-300 mg dagligen </a:t>
            </a:r>
            <a:r>
              <a:rPr lang="sv-SE" dirty="0">
                <a:solidFill>
                  <a:srgbClr val="FF0000"/>
                </a:solidFill>
              </a:rPr>
              <a:t>(2)</a:t>
            </a:r>
            <a:r>
              <a:rPr lang="sv-SE" dirty="0"/>
              <a:t> eller </a:t>
            </a:r>
            <a:r>
              <a:rPr lang="sv-SE" dirty="0" err="1"/>
              <a:t>Gabapentin</a:t>
            </a:r>
            <a:r>
              <a:rPr lang="sv-SE" dirty="0"/>
              <a:t> 100-300 mg på kvällen </a:t>
            </a:r>
            <a:r>
              <a:rPr lang="sv-SE" dirty="0">
                <a:solidFill>
                  <a:srgbClr val="FF0000"/>
                </a:solidFill>
              </a:rPr>
              <a:t>(1)</a:t>
            </a:r>
            <a:r>
              <a:rPr lang="sv-SE" dirty="0"/>
              <a:t>. Titreras uppåt till 900mg (</a:t>
            </a:r>
            <a:r>
              <a:rPr lang="sv-SE" dirty="0" err="1"/>
              <a:t>ev</a:t>
            </a:r>
            <a:r>
              <a:rPr lang="sv-SE" dirty="0"/>
              <a:t> ännu högre), antingen som </a:t>
            </a:r>
            <a:r>
              <a:rPr lang="sv-SE" dirty="0" err="1"/>
              <a:t>endos</a:t>
            </a:r>
            <a:r>
              <a:rPr lang="sv-SE" dirty="0"/>
              <a:t> eller uppdelat på två doser 1/3 då symtom uppstår och 2/3 före sänggåendet.</a:t>
            </a:r>
          </a:p>
          <a:p>
            <a:endParaRPr lang="sv-SE" dirty="0"/>
          </a:p>
          <a:p>
            <a:pPr lvl="1"/>
            <a:r>
              <a:rPr lang="sv-SE" dirty="0"/>
              <a:t>Fördel: ingen risk för </a:t>
            </a:r>
            <a:r>
              <a:rPr lang="sv-SE" dirty="0" err="1"/>
              <a:t>augmentation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9D496A7-86E7-42F6-8C23-5A9769EF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Behandling vid kroniska symtom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383B58-D741-4E3C-8B46-552C543FD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525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FB08B50-8E30-42A9-AC3F-A4A5BF5C8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 err="1"/>
              <a:t>Dopaminagonister</a:t>
            </a:r>
            <a:r>
              <a:rPr lang="sv-SE" b="1" dirty="0"/>
              <a:t> </a:t>
            </a:r>
            <a:endParaRPr lang="sv-SE" dirty="0"/>
          </a:p>
          <a:p>
            <a:pPr lvl="1"/>
            <a:r>
              <a:rPr lang="sv-SE" dirty="0" err="1"/>
              <a:t>Pramipexol</a:t>
            </a:r>
            <a:r>
              <a:rPr lang="sv-SE" dirty="0"/>
              <a:t> 0,088-0,54 mg </a:t>
            </a:r>
            <a:r>
              <a:rPr lang="sv-SE" dirty="0">
                <a:solidFill>
                  <a:srgbClr val="FF0000"/>
                </a:solidFill>
              </a:rPr>
              <a:t>(1)</a:t>
            </a:r>
          </a:p>
          <a:p>
            <a:pPr lvl="1"/>
            <a:r>
              <a:rPr lang="sv-SE" dirty="0" err="1"/>
              <a:t>Ropinirol</a:t>
            </a:r>
            <a:r>
              <a:rPr lang="sv-SE" dirty="0"/>
              <a:t> 0,25-4 mg </a:t>
            </a:r>
            <a:r>
              <a:rPr lang="sv-SE" dirty="0">
                <a:solidFill>
                  <a:srgbClr val="FF0000"/>
                </a:solidFill>
              </a:rPr>
              <a:t>(2)</a:t>
            </a:r>
          </a:p>
          <a:p>
            <a:pPr lvl="1"/>
            <a:r>
              <a:rPr lang="sv-SE" dirty="0" err="1"/>
              <a:t>Rotigotin</a:t>
            </a:r>
            <a:r>
              <a:rPr lang="sv-SE" dirty="0"/>
              <a:t> 1-3 mg </a:t>
            </a:r>
            <a:r>
              <a:rPr lang="sv-SE" dirty="0">
                <a:solidFill>
                  <a:srgbClr val="FF0000"/>
                </a:solidFill>
              </a:rPr>
              <a:t>(1)</a:t>
            </a:r>
          </a:p>
          <a:p>
            <a:r>
              <a:rPr lang="sv-SE" dirty="0"/>
              <a:t>Depotberedningar fungerar kliniskt, dock sämre underlag vetenskapligt.</a:t>
            </a:r>
          </a:p>
          <a:p>
            <a:r>
              <a:rPr lang="sv-SE" dirty="0"/>
              <a:t>Biverkningar illamående, trötthet, yrsel</a:t>
            </a:r>
          </a:p>
          <a:p>
            <a:pPr lvl="1"/>
            <a:r>
              <a:rPr lang="sv-SE" dirty="0"/>
              <a:t>Impulskontrollstörning</a:t>
            </a:r>
          </a:p>
          <a:p>
            <a:pPr lvl="1"/>
            <a:r>
              <a:rPr lang="sv-SE" b="1" dirty="0" err="1"/>
              <a:t>Augmentation</a:t>
            </a:r>
            <a:endParaRPr lang="sv-SE" b="1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D258CF8-3BD7-4342-BD1F-30FFCB1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Behandling vid kroniska symtom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04CA0B-46FF-463D-9229-5D0B32C9E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61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24323CC-027C-4BB5-A69D-BAA78B92C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Opioider</a:t>
            </a:r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försiktighet </a:t>
            </a:r>
            <a:r>
              <a:rPr lang="sv-SE" dirty="0" err="1">
                <a:solidFill>
                  <a:srgbClr val="FF0000"/>
                </a:solidFill>
              </a:rPr>
              <a:t>pga</a:t>
            </a:r>
            <a:r>
              <a:rPr lang="sv-SE" dirty="0">
                <a:solidFill>
                  <a:srgbClr val="FF0000"/>
                </a:solidFill>
              </a:rPr>
              <a:t> beroende</a:t>
            </a:r>
          </a:p>
          <a:p>
            <a:pPr lvl="1"/>
            <a:r>
              <a:rPr lang="sv-SE" dirty="0" err="1"/>
              <a:t>Naloxon</a:t>
            </a:r>
            <a:r>
              <a:rPr lang="sv-SE" dirty="0"/>
              <a:t>/</a:t>
            </a:r>
            <a:r>
              <a:rPr lang="sv-SE" dirty="0" err="1"/>
              <a:t>oxykodon</a:t>
            </a:r>
            <a:r>
              <a:rPr lang="sv-SE" dirty="0"/>
              <a:t> 5-20mg </a:t>
            </a:r>
            <a:r>
              <a:rPr lang="sv-SE" dirty="0">
                <a:solidFill>
                  <a:srgbClr val="FF0000"/>
                </a:solidFill>
              </a:rPr>
              <a:t>(3)</a:t>
            </a:r>
          </a:p>
          <a:p>
            <a:pPr marL="90488" indent="0">
              <a:buNone/>
            </a:pPr>
            <a:endParaRPr lang="sv-SE" i="1" dirty="0">
              <a:solidFill>
                <a:srgbClr val="FF0000"/>
              </a:solidFill>
            </a:endParaRPr>
          </a:p>
          <a:p>
            <a:pPr marL="90488" indent="0">
              <a:buNone/>
            </a:pPr>
            <a:r>
              <a:rPr lang="sv-SE" i="1" dirty="0">
                <a:solidFill>
                  <a:srgbClr val="FF0000"/>
                </a:solidFill>
              </a:rPr>
              <a:t>			</a:t>
            </a:r>
          </a:p>
          <a:p>
            <a:endParaRPr lang="sv-SE" dirty="0"/>
          </a:p>
          <a:p>
            <a:r>
              <a:rPr lang="sv-SE" dirty="0" err="1"/>
              <a:t>Bensodiazepiner</a:t>
            </a:r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försiktighet </a:t>
            </a:r>
            <a:r>
              <a:rPr lang="sv-SE" dirty="0" err="1">
                <a:solidFill>
                  <a:srgbClr val="FF0000"/>
                </a:solidFill>
              </a:rPr>
              <a:t>pga</a:t>
            </a:r>
            <a:r>
              <a:rPr lang="sv-SE" dirty="0">
                <a:solidFill>
                  <a:srgbClr val="FF0000"/>
                </a:solidFill>
              </a:rPr>
              <a:t> beroende</a:t>
            </a:r>
          </a:p>
          <a:p>
            <a:pPr lvl="1"/>
            <a:r>
              <a:rPr lang="sv-SE" dirty="0" err="1"/>
              <a:t>Iktorivil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B81BCED-4F0B-46D0-A246-229CD371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Behandling vid kroniska symtom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9FC5BC4-2AB5-45BB-B7F7-B0E3A7B3A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315319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549</TotalTime>
  <Words>335</Words>
  <Application>Microsoft Office PowerPoint</Application>
  <PresentationFormat>Bildspel på skärmen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Tahoma</vt:lpstr>
      <vt:lpstr>blank</vt:lpstr>
      <vt:lpstr>PowerPoint-presentation</vt:lpstr>
      <vt:lpstr>Introduktion</vt:lpstr>
      <vt:lpstr>Behandling med järnsubstitution</vt:lpstr>
      <vt:lpstr>Icke-farmakologiska metoder</vt:lpstr>
      <vt:lpstr>Undvika försämrande faktorer </vt:lpstr>
      <vt:lpstr>Behandling vid intermittenta symtom </vt:lpstr>
      <vt:lpstr>Behandling vid kroniska symtom</vt:lpstr>
      <vt:lpstr>Behandling vid kroniska symtom</vt:lpstr>
      <vt:lpstr>Behandling vid kroniska symtom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Lundin Fredrik</dc:creator>
  <cp:lastModifiedBy>Sören Berg</cp:lastModifiedBy>
  <cp:revision>20</cp:revision>
  <dcterms:created xsi:type="dcterms:W3CDTF">2022-03-30T08:06:42Z</dcterms:created>
  <dcterms:modified xsi:type="dcterms:W3CDTF">2022-04-04T17:46:52Z</dcterms:modified>
</cp:coreProperties>
</file>