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7"/>
  </p:notesMasterIdLst>
  <p:sldIdLst>
    <p:sldId id="279" r:id="rId2"/>
    <p:sldId id="310" r:id="rId3"/>
    <p:sldId id="293" r:id="rId4"/>
    <p:sldId id="294" r:id="rId5"/>
    <p:sldId id="285" r:id="rId6"/>
    <p:sldId id="286" r:id="rId7"/>
    <p:sldId id="297" r:id="rId8"/>
    <p:sldId id="296" r:id="rId9"/>
    <p:sldId id="304" r:id="rId10"/>
    <p:sldId id="305" r:id="rId11"/>
    <p:sldId id="291" r:id="rId12"/>
    <p:sldId id="258" r:id="rId13"/>
    <p:sldId id="261" r:id="rId14"/>
    <p:sldId id="259" r:id="rId15"/>
    <p:sldId id="263" r:id="rId16"/>
    <p:sldId id="264" r:id="rId17"/>
    <p:sldId id="262" r:id="rId18"/>
    <p:sldId id="272" r:id="rId19"/>
    <p:sldId id="273" r:id="rId20"/>
    <p:sldId id="308" r:id="rId21"/>
    <p:sldId id="265" r:id="rId22"/>
    <p:sldId id="298" r:id="rId23"/>
    <p:sldId id="299" r:id="rId24"/>
    <p:sldId id="309" r:id="rId25"/>
    <p:sldId id="302" r:id="rId26"/>
    <p:sldId id="303" r:id="rId27"/>
    <p:sldId id="306" r:id="rId28"/>
    <p:sldId id="280" r:id="rId29"/>
    <p:sldId id="274" r:id="rId30"/>
    <p:sldId id="267" r:id="rId31"/>
    <p:sldId id="268" r:id="rId32"/>
    <p:sldId id="269" r:id="rId33"/>
    <p:sldId id="270" r:id="rId34"/>
    <p:sldId id="277" r:id="rId35"/>
    <p:sldId id="276" r:id="rId3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30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Efficiency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Blad1!$F$6</c:f>
              <c:strCache>
                <c:ptCount val="1"/>
                <c:pt idx="0">
                  <c:v>Efficiancy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Blad1!$E$7:$E$8</c:f>
              <c:strCache>
                <c:ptCount val="2"/>
                <c:pt idx="0">
                  <c:v>Placebo</c:v>
                </c:pt>
                <c:pt idx="1">
                  <c:v>Selenium</c:v>
                </c:pt>
              </c:strCache>
            </c:strRef>
          </c:cat>
          <c:val>
            <c:numRef>
              <c:f>Blad1!$F$7:$F$8</c:f>
              <c:numCache>
                <c:formatCode>General</c:formatCode>
                <c:ptCount val="2"/>
                <c:pt idx="0">
                  <c:v>0.7</c:v>
                </c:pt>
                <c:pt idx="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3-4CB6-B73E-F111F9E813B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5980024"/>
        <c:axId val="355976496"/>
      </c:barChart>
      <c:catAx>
        <c:axId val="355980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5976496"/>
        <c:crosses val="autoZero"/>
        <c:auto val="1"/>
        <c:lblAlgn val="ctr"/>
        <c:lblOffset val="100"/>
        <c:noMultiLvlLbl val="0"/>
      </c:catAx>
      <c:valAx>
        <c:axId val="35597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5980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Selenium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Blad1!$A$2:$A$3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cat>
          <c:val>
            <c:numRef>
              <c:f>Blad1!$B$2:$B$3</c:f>
              <c:numCache>
                <c:formatCode>General</c:formatCode>
                <c:ptCount val="2"/>
                <c:pt idx="0">
                  <c:v>25.89</c:v>
                </c:pt>
                <c:pt idx="1">
                  <c:v>11.86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F4-4CD2-889F-FCA865E8F7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Placebo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Blad1!$A$2:$A$3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cat>
          <c:val>
            <c:numRef>
              <c:f>Blad1!$C$2:$C$3</c:f>
              <c:numCache>
                <c:formatCode>General</c:formatCode>
                <c:ptCount val="2"/>
                <c:pt idx="0">
                  <c:v>28.57</c:v>
                </c:pt>
                <c:pt idx="1">
                  <c:v>22.48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F4-4CD2-889F-FCA865E8F7C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98388992"/>
        <c:axId val="398384288"/>
      </c:lineChart>
      <c:catAx>
        <c:axId val="39838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8384288"/>
        <c:crosses val="autoZero"/>
        <c:auto val="1"/>
        <c:lblAlgn val="ctr"/>
        <c:lblOffset val="100"/>
        <c:noMultiLvlLbl val="0"/>
      </c:catAx>
      <c:valAx>
        <c:axId val="398384288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838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F86DA-7722-474F-BF06-680C94FA8F0B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FC416-1115-44B4-BFD3-EAA31D9B52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340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F644-96C6-4E50-8AA5-8E84CA962E03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E585-641D-4FB9-AF32-AA4932F853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386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F644-96C6-4E50-8AA5-8E84CA962E03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E585-641D-4FB9-AF32-AA4932F853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664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F644-96C6-4E50-8AA5-8E84CA962E03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E585-641D-4FB9-AF32-AA4932F853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495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F644-96C6-4E50-8AA5-8E84CA962E03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E585-641D-4FB9-AF32-AA4932F853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041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F644-96C6-4E50-8AA5-8E84CA962E03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E585-641D-4FB9-AF32-AA4932F853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954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F644-96C6-4E50-8AA5-8E84CA962E03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E585-641D-4FB9-AF32-AA4932F853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78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F644-96C6-4E50-8AA5-8E84CA962E03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E585-641D-4FB9-AF32-AA4932F853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144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F644-96C6-4E50-8AA5-8E84CA962E03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E585-641D-4FB9-AF32-AA4932F853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244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F644-96C6-4E50-8AA5-8E84CA962E03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E585-641D-4FB9-AF32-AA4932F853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021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F644-96C6-4E50-8AA5-8E84CA962E03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E585-641D-4FB9-AF32-AA4932F853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127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F644-96C6-4E50-8AA5-8E84CA962E03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E585-641D-4FB9-AF32-AA4932F853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330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1F644-96C6-4E50-8AA5-8E84CA962E03}" type="datetimeFigureOut">
              <a:rPr lang="sv-SE" smtClean="0"/>
              <a:t>2022-03-30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DE585-641D-4FB9-AF32-AA4932F853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869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se/url?sa=i&amp;rct=j&amp;q=&amp;esrc=s&amp;frm=1&amp;source=images&amp;cd=&amp;cad=rja&amp;docid=dxXFpHll4cUrEM&amp;tbnid=4rkr3FOWa9XwJM:&amp;ved=0CAUQjRw&amp;url=http://njurar.se/dialys/&amp;ei=4jgkUon6J8STtQb8uoHoDg&amp;bvm=bv.51495398,d.Yms&amp;psig=AFQjCNEZeFd8mHXMhZ-gIN9K6ZsPpp06XA&amp;ust=1378191822390106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se/url?sa=i&amp;rct=j&amp;q=&amp;esrc=s&amp;frm=1&amp;source=images&amp;cd=&amp;cad=rja&amp;docid=Ua3IkMJiAqBY_M&amp;tbnid=RFMeAYl-cWWjSM:&amp;ved=0CAUQjRw&amp;url=http://www.swedenconfidential.info/2012/07/13/ung-gravid-kvinna-grovt-misshandlad-i-malmo/&amp;ei=yVQkUpbcDobTswal84H4CQ&amp;bvm=bv.51495398,d.Yms&amp;psig=AFQjCNGbUHQZFJXrsjWsZjfv_Vswv7izuw&amp;ust=1378198995769078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se/url?sa=i&amp;rct=j&amp;q=&amp;esrc=s&amp;frm=1&amp;source=images&amp;cd=&amp;cad=rja&amp;docid=dxXFpHll4cUrEM&amp;tbnid=4rkr3FOWa9XwJM:&amp;ved=0CAUQjRw&amp;url=http://njurar.se/dialys/&amp;ei=4jgkUon6J8STtQb8uoHoDg&amp;bvm=bv.51495398,d.Yms&amp;psig=AFQjCNEZeFd8mHXMhZ-gIN9K6ZsPpp06XA&amp;ust=1378191822390106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se/url?sa=i&amp;rct=j&amp;q=&amp;esrc=s&amp;frm=1&amp;source=images&amp;cd=&amp;cad=rja&amp;docid=p8IQxJxiCFciMM&amp;tbnid=S06AccrquY25WM:&amp;ved=0CAUQjRw&amp;url=http://www.docstoc.com/docs/33307051/Restless-Leg-Syndrome---PowerPoint&amp;ei=P34lUqGBNYeFtAbUyYDYCw&amp;bvm=bv.51495398,d.Yms&amp;psig=AFQjCNGOGAwukpeSiMCv-V9jYrPWtW5pJg&amp;ust=137827523229040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url?sa=i&amp;rct=j&amp;q=&amp;esrc=s&amp;source=images&amp;cd=&amp;cad=rja&amp;uact=8&amp;ved=0ahUKEwi4grXKpOrUAhXjFJoKHb9sBtoQjRwIBw&amp;url=http://www.studyinrussia.co.in/mbbs-in-russia/st-petersburg-state-medical-academy.html&amp;psig=AFQjCNFyJPfIB6Eu-6AfwsgXWiBCU7PySg&amp;ust=1499074118568789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url?sa=i&amp;rct=j&amp;q=&amp;esrc=s&amp;source=images&amp;cd=&amp;cad=rja&amp;uact=8&amp;ved=2ahUKEwisxLyft-HaAhVEYlAKHbwdCAAQjRx6BAgBEAU&amp;url=http://circad.se/&amp;psig=AOvVaw2z0o1qYjn7KKadzhP2WkrG&amp;ust=1525158213304550" TargetMode="External"/><Relationship Id="rId2" Type="http://schemas.openxmlformats.org/officeDocument/2006/relationships/hyperlink" Target="mailto:jan.ulfberg@circad.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google.se/url?sa=i&amp;rct=j&amp;q=&amp;esrc=s&amp;source=images&amp;cd=&amp;cad=rja&amp;uact=8&amp;ved=0CAcQjRw&amp;url=http://www.1177.se/Tema/Kroppen/Cirkulation-och-andning/Hjarta-och-blodomlopp/&amp;ei=ue_6VJytM6T4ywOglYCYAQ&amp;bvm=bv.87611401,d.bGQ&amp;psig=AFQjCNG3HGdd6F9x6cSMrs_wPxBVL3siKQ&amp;ust=1425817845148492" TargetMode="External"/><Relationship Id="rId7" Type="http://schemas.openxmlformats.org/officeDocument/2006/relationships/hyperlink" Target="http://www.google.se/url?sa=i&amp;rct=j&amp;q=&amp;esrc=s&amp;source=images&amp;cd=&amp;cad=rja&amp;uact=8&amp;ved=0CAcQjRw&amp;url=http://sv.wikipedia.org/wiki/Kapill%C3%A4r&amp;ei=UvD6VI2MDcHQygP33IGAAw&amp;bvm=bv.87611401,d.bGQ&amp;psig=AFQjCNG3HGdd6F9x6cSMrs_wPxBVL3siKQ&amp;ust=142581784514849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se/url?sa=i&amp;rct=j&amp;q=&amp;esrc=s&amp;frm=1&amp;source=images&amp;cd=&amp;cad=rja&amp;docid=Ua3IkMJiAqBY_M&amp;tbnid=RFMeAYl-cWWjSM:&amp;ved=0CAUQjRw&amp;url=http://www.swedenconfidential.info/2012/07/13/ung-gravid-kvinna-grovt-misshandlad-i-malmo/&amp;ei=yVQkUpbcDobTswal84H4CQ&amp;bvm=bv.51495398,d.Yms&amp;psig=AFQjCNGbUHQZFJXrsjWsZjfv_Vswv7izuw&amp;ust=1378198995769078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Selenium</a:t>
            </a:r>
            <a:r>
              <a:rPr lang="sv-SE" dirty="0"/>
              <a:t> in RLS/WED</a:t>
            </a:r>
          </a:p>
        </p:txBody>
      </p:sp>
      <p:sp>
        <p:nvSpPr>
          <p:cNvPr id="3" name="Underrubrik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Jan Ulfberg, MD, PhD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2" t="883" r="7269" b="1555"/>
          <a:stretch/>
        </p:blipFill>
        <p:spPr>
          <a:xfrm>
            <a:off x="1784131" y="2648607"/>
            <a:ext cx="4311869" cy="3815255"/>
          </a:xfrm>
          <a:prstGeom prst="rect">
            <a:avLst/>
          </a:prstGeom>
        </p:spPr>
      </p:pic>
      <p:pic>
        <p:nvPicPr>
          <p:cNvPr id="2052" name="Picture 4" descr="http://circad.se/wp-content/uploads/2018/04/rafael-RLS-Restless-legs-new-insights-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40"/>
          <a:stretch/>
        </p:blipFill>
        <p:spPr bwMode="auto">
          <a:xfrm>
            <a:off x="7854383" y="2763788"/>
            <a:ext cx="2549156" cy="37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612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pic>
        <p:nvPicPr>
          <p:cNvPr id="48132" name="Picture 2" descr="http://njurar.se/files/2013/02/dialy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836614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2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22" y="808892"/>
            <a:ext cx="7901355" cy="53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94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10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56512"/>
            <a:ext cx="9155942" cy="515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45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7" y="-147918"/>
            <a:ext cx="9744075" cy="3267637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82" y="2971800"/>
            <a:ext cx="3966882" cy="3429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3119719"/>
            <a:ext cx="6763870" cy="349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9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5" y="416859"/>
            <a:ext cx="10246659" cy="593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58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41" y="753035"/>
            <a:ext cx="8162365" cy="532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03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pic>
        <p:nvPicPr>
          <p:cNvPr id="50180" name="Picture 2" descr="http://www.swedenconfidential.info/wp-content/uploads/2012/07/120713_gravid-e134221032285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1052514"/>
            <a:ext cx="504031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755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pic>
        <p:nvPicPr>
          <p:cNvPr id="48132" name="Picture 2" descr="http://njurar.se/files/2013/02/dialy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836614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02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pic>
        <p:nvPicPr>
          <p:cNvPr id="5124" name="Picture 5" descr="http://img.docstoccdn.com/thumb/orig/3330705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1" y="620714"/>
            <a:ext cx="78486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892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409575"/>
            <a:ext cx="809625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41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3600" dirty="0" err="1"/>
              <a:t>Function</a:t>
            </a:r>
            <a:r>
              <a:rPr lang="sv-SE" sz="3600" dirty="0"/>
              <a:t> </a:t>
            </a:r>
            <a:r>
              <a:rPr lang="sv-SE" sz="3600" dirty="0" err="1"/>
              <a:t>of</a:t>
            </a:r>
            <a:r>
              <a:rPr lang="sv-SE" sz="3600" dirty="0"/>
              <a:t> </a:t>
            </a:r>
            <a:r>
              <a:rPr lang="sv-SE" sz="3600" dirty="0" err="1"/>
              <a:t>selenium</a:t>
            </a:r>
            <a:r>
              <a:rPr lang="sv-SE" sz="3600" dirty="0"/>
              <a:t>:</a:t>
            </a:r>
          </a:p>
          <a:p>
            <a:endParaRPr lang="sv-SE" sz="3600" dirty="0"/>
          </a:p>
          <a:p>
            <a:r>
              <a:rPr lang="sv-SE" dirty="0"/>
              <a:t>¤ A </a:t>
            </a:r>
            <a:r>
              <a:rPr lang="sv-SE" dirty="0" err="1"/>
              <a:t>role</a:t>
            </a:r>
            <a:r>
              <a:rPr lang="sv-SE" dirty="0"/>
              <a:t> in </a:t>
            </a:r>
            <a:r>
              <a:rPr lang="sv-SE" dirty="0" err="1"/>
              <a:t>thyroid</a:t>
            </a:r>
            <a:r>
              <a:rPr lang="sv-SE" dirty="0"/>
              <a:t> </a:t>
            </a:r>
            <a:r>
              <a:rPr lang="sv-SE" dirty="0" err="1"/>
              <a:t>disease</a:t>
            </a:r>
            <a:r>
              <a:rPr lang="sv-SE" dirty="0"/>
              <a:t>.</a:t>
            </a:r>
          </a:p>
          <a:p>
            <a:r>
              <a:rPr lang="sv-SE" dirty="0"/>
              <a:t>¤ Strong antioxidant</a:t>
            </a:r>
          </a:p>
          <a:p>
            <a:r>
              <a:rPr lang="sv-SE" dirty="0"/>
              <a:t>¤ May </a:t>
            </a:r>
            <a:r>
              <a:rPr lang="sv-SE" dirty="0" err="1"/>
              <a:t>improve</a:t>
            </a:r>
            <a:r>
              <a:rPr lang="sv-SE" dirty="0"/>
              <a:t> </a:t>
            </a:r>
            <a:r>
              <a:rPr lang="sv-SE" dirty="0" err="1"/>
              <a:t>endothel</a:t>
            </a:r>
            <a:r>
              <a:rPr lang="sv-SE" dirty="0"/>
              <a:t> </a:t>
            </a:r>
            <a:r>
              <a:rPr lang="sv-SE" dirty="0" err="1"/>
              <a:t>function</a:t>
            </a:r>
            <a:r>
              <a:rPr lang="sv-SE" dirty="0"/>
              <a:t> </a:t>
            </a:r>
          </a:p>
          <a:p>
            <a:r>
              <a:rPr lang="sv-SE" dirty="0"/>
              <a:t>¤ </a:t>
            </a:r>
            <a:r>
              <a:rPr lang="sv-SE" dirty="0" err="1"/>
              <a:t>Affects</a:t>
            </a:r>
            <a:r>
              <a:rPr lang="sv-SE" dirty="0"/>
              <a:t> </a:t>
            </a:r>
            <a:r>
              <a:rPr lang="sv-SE" dirty="0" err="1"/>
              <a:t>dopamine</a:t>
            </a:r>
            <a:r>
              <a:rPr lang="sv-SE" dirty="0"/>
              <a:t> system</a:t>
            </a:r>
          </a:p>
          <a:p>
            <a:r>
              <a:rPr lang="sv-SE" dirty="0"/>
              <a:t>¤ </a:t>
            </a:r>
            <a:r>
              <a:rPr lang="sv-SE" dirty="0" err="1"/>
              <a:t>Improve</a:t>
            </a:r>
            <a:r>
              <a:rPr lang="sv-SE" dirty="0"/>
              <a:t> immune system</a:t>
            </a:r>
          </a:p>
          <a:p>
            <a:r>
              <a:rPr lang="sv-SE" dirty="0"/>
              <a:t>¤ </a:t>
            </a:r>
            <a:r>
              <a:rPr lang="sv-SE" dirty="0" err="1"/>
              <a:t>Improve</a:t>
            </a:r>
            <a:r>
              <a:rPr lang="sv-SE" dirty="0"/>
              <a:t> </a:t>
            </a:r>
            <a:r>
              <a:rPr lang="sv-SE" dirty="0" err="1"/>
              <a:t>spermiogenesis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1058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96422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7184" y="2282825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Iodine-independent risk factor for goiter. In Graves disease, selenium supplementation might facilitate biochemical restoration of </a:t>
            </a:r>
            <a:r>
              <a:rPr lang="en-US" dirty="0" err="1"/>
              <a:t>euthyroidism</a:t>
            </a:r>
            <a:r>
              <a:rPr lang="en-US" dirty="0"/>
              <a:t> and reduce ocular involvement. ( </a:t>
            </a:r>
            <a:r>
              <a:rPr lang="en-US" dirty="0" err="1"/>
              <a:t>Rayman</a:t>
            </a:r>
            <a:r>
              <a:rPr lang="en-US" dirty="0"/>
              <a:t> M, England )</a:t>
            </a:r>
          </a:p>
          <a:p>
            <a:endParaRPr lang="en-US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32" y="152401"/>
            <a:ext cx="5263660" cy="458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16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Protection</a:t>
            </a:r>
            <a:r>
              <a:rPr lang="sv-SE" dirty="0"/>
              <a:t>: </a:t>
            </a:r>
            <a:r>
              <a:rPr lang="sv-SE" dirty="0" err="1"/>
              <a:t>Cardiovascular</a:t>
            </a:r>
            <a:r>
              <a:rPr lang="sv-SE" dirty="0"/>
              <a:t> </a:t>
            </a:r>
            <a:r>
              <a:rPr lang="sv-SE" dirty="0" err="1"/>
              <a:t>disease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Alehagen U et al. J </a:t>
            </a:r>
            <a:r>
              <a:rPr lang="sv-SE" dirty="0" err="1"/>
              <a:t>Elem</a:t>
            </a:r>
            <a:r>
              <a:rPr lang="sv-SE" dirty="0"/>
              <a:t> Med Biol. 2015</a:t>
            </a:r>
          </a:p>
          <a:p>
            <a:r>
              <a:rPr lang="sv-SE" dirty="0"/>
              <a:t>Alehagen U et al. J </a:t>
            </a:r>
            <a:r>
              <a:rPr lang="sv-SE" dirty="0" err="1"/>
              <a:t>Elem</a:t>
            </a:r>
            <a:r>
              <a:rPr lang="sv-SE" dirty="0"/>
              <a:t> Med Biol. 2020</a:t>
            </a:r>
          </a:p>
          <a:p>
            <a:r>
              <a:rPr lang="sv-SE" dirty="0"/>
              <a:t>Alehagen U et al. </a:t>
            </a:r>
            <a:r>
              <a:rPr lang="sv-SE" dirty="0" err="1"/>
              <a:t>PLoS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, 2015</a:t>
            </a:r>
          </a:p>
          <a:p>
            <a:r>
              <a:rPr lang="sv-SE" dirty="0"/>
              <a:t>Alehagen U et al. </a:t>
            </a:r>
            <a:r>
              <a:rPr lang="sv-SE" dirty="0" err="1"/>
              <a:t>PLoS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, 2016</a:t>
            </a:r>
          </a:p>
          <a:p>
            <a:r>
              <a:rPr lang="sv-SE" dirty="0"/>
              <a:t>Alehagen U et al. </a:t>
            </a:r>
            <a:r>
              <a:rPr lang="sv-SE" dirty="0" err="1"/>
              <a:t>PLoS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, 2017</a:t>
            </a:r>
          </a:p>
          <a:p>
            <a:r>
              <a:rPr lang="sv-SE" dirty="0"/>
              <a:t>Alehagen U et al. </a:t>
            </a:r>
            <a:r>
              <a:rPr lang="sv-SE" dirty="0" err="1"/>
              <a:t>PLoS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, 2018</a:t>
            </a:r>
          </a:p>
          <a:p>
            <a:r>
              <a:rPr lang="sv-SE" dirty="0"/>
              <a:t>Alehagen U et al. </a:t>
            </a:r>
            <a:r>
              <a:rPr lang="sv-SE" dirty="0" err="1"/>
              <a:t>Biofactors</a:t>
            </a:r>
            <a:r>
              <a:rPr lang="sv-SE" dirty="0"/>
              <a:t> 2018</a:t>
            </a:r>
          </a:p>
          <a:p>
            <a:r>
              <a:rPr lang="sv-SE" dirty="0"/>
              <a:t>Alehagen U et al. </a:t>
            </a:r>
            <a:r>
              <a:rPr lang="sv-SE" dirty="0" err="1"/>
              <a:t>Int</a:t>
            </a:r>
            <a:r>
              <a:rPr lang="sv-SE" dirty="0"/>
              <a:t> J </a:t>
            </a:r>
            <a:r>
              <a:rPr lang="sv-SE" dirty="0" err="1"/>
              <a:t>Cardiol</a:t>
            </a:r>
            <a:r>
              <a:rPr lang="sv-SE" dirty="0"/>
              <a:t>. 2013</a:t>
            </a:r>
          </a:p>
          <a:p>
            <a:r>
              <a:rPr lang="sv-SE" dirty="0"/>
              <a:t>Alehagen U et al. </a:t>
            </a:r>
            <a:r>
              <a:rPr lang="sv-SE" dirty="0" err="1"/>
              <a:t>Int</a:t>
            </a:r>
            <a:r>
              <a:rPr lang="sv-SE" dirty="0"/>
              <a:t> J </a:t>
            </a:r>
            <a:r>
              <a:rPr lang="sv-SE" dirty="0" err="1"/>
              <a:t>Clin</a:t>
            </a:r>
            <a:r>
              <a:rPr lang="sv-SE" dirty="0"/>
              <a:t> </a:t>
            </a:r>
            <a:r>
              <a:rPr lang="sv-SE" dirty="0" err="1"/>
              <a:t>Nutr</a:t>
            </a:r>
            <a:r>
              <a:rPr lang="sv-SE" dirty="0"/>
              <a:t>. 2016</a:t>
            </a:r>
          </a:p>
        </p:txBody>
      </p:sp>
    </p:spTree>
    <p:extLst>
      <p:ext uri="{BB962C8B-B14F-4D97-AF65-F5344CB8AC3E}">
        <p14:creationId xmlns:p14="http://schemas.microsoft.com/office/powerpoint/2010/main" val="3525109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Serum Selenium Level Predicts 10-Year Survival after Breast Cancer. </a:t>
            </a:r>
            <a:r>
              <a:rPr lang="en-US" b="1" dirty="0" err="1"/>
              <a:t>Szwiec</a:t>
            </a:r>
            <a:r>
              <a:rPr lang="en-US" b="1" dirty="0"/>
              <a:t> et al. </a:t>
            </a:r>
            <a:r>
              <a:rPr lang="en-US" b="1" dirty="0" err="1"/>
              <a:t>Nutritients</a:t>
            </a:r>
            <a:r>
              <a:rPr lang="en-US" b="1" dirty="0"/>
              <a:t>, 2021</a:t>
            </a:r>
            <a:endParaRPr lang="en-US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15" y="1690688"/>
            <a:ext cx="7901354" cy="4745281"/>
          </a:xfrm>
        </p:spPr>
      </p:pic>
    </p:spTree>
    <p:extLst>
      <p:ext uri="{BB962C8B-B14F-4D97-AF65-F5344CB8AC3E}">
        <p14:creationId xmlns:p14="http://schemas.microsoft.com/office/powerpoint/2010/main" val="3206769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 inside </a:t>
            </a:r>
            <a:r>
              <a:rPr lang="sv-SE"/>
              <a:t>the cell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73" y="1690688"/>
            <a:ext cx="6438900" cy="3638550"/>
          </a:xfrm>
        </p:spPr>
      </p:pic>
    </p:spTree>
    <p:extLst>
      <p:ext uri="{BB962C8B-B14F-4D97-AF65-F5344CB8AC3E}">
        <p14:creationId xmlns:p14="http://schemas.microsoft.com/office/powerpoint/2010/main" val="950895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Immune system vs virus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In the </a:t>
            </a:r>
            <a:r>
              <a:rPr lang="sv-SE" dirty="0" err="1"/>
              <a:t>literature</a:t>
            </a:r>
            <a:r>
              <a:rPr lang="sv-SE" dirty="0"/>
              <a:t>: Relation to </a:t>
            </a:r>
            <a:r>
              <a:rPr lang="sv-SE" dirty="0" err="1"/>
              <a:t>low</a:t>
            </a:r>
            <a:r>
              <a:rPr lang="sv-SE" dirty="0"/>
              <a:t> </a:t>
            </a:r>
            <a:r>
              <a:rPr lang="sv-SE" dirty="0" err="1"/>
              <a:t>selenium</a:t>
            </a:r>
            <a:r>
              <a:rPr lang="sv-SE" dirty="0"/>
              <a:t> in: </a:t>
            </a:r>
            <a:r>
              <a:rPr lang="sv-SE" dirty="0" err="1"/>
              <a:t>Influenza</a:t>
            </a:r>
            <a:r>
              <a:rPr lang="sv-SE" dirty="0"/>
              <a:t>, HIV, Polio, Ebola, </a:t>
            </a:r>
            <a:r>
              <a:rPr lang="sv-SE" dirty="0" err="1"/>
              <a:t>Coxsackie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Covid-19:</a:t>
            </a:r>
          </a:p>
          <a:p>
            <a:r>
              <a:rPr lang="sv-SE" dirty="0"/>
              <a:t>Zhang J et al. Association </a:t>
            </a:r>
            <a:r>
              <a:rPr lang="sv-SE" dirty="0" err="1"/>
              <a:t>between</a:t>
            </a:r>
            <a:r>
              <a:rPr lang="sv-SE" dirty="0"/>
              <a:t> regional </a:t>
            </a:r>
            <a:r>
              <a:rPr lang="sv-SE" dirty="0" err="1"/>
              <a:t>selenium</a:t>
            </a:r>
            <a:r>
              <a:rPr lang="sv-SE" dirty="0"/>
              <a:t> status and</a:t>
            </a:r>
          </a:p>
          <a:p>
            <a:r>
              <a:rPr lang="sv-SE" dirty="0" err="1"/>
              <a:t>reported</a:t>
            </a:r>
            <a:r>
              <a:rPr lang="sv-SE" dirty="0"/>
              <a:t> 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covid-19 </a:t>
            </a:r>
            <a:r>
              <a:rPr lang="sv-SE" dirty="0" err="1"/>
              <a:t>cases</a:t>
            </a:r>
            <a:r>
              <a:rPr lang="sv-SE" dirty="0"/>
              <a:t> in China. </a:t>
            </a:r>
            <a:r>
              <a:rPr lang="sv-SE" i="1" dirty="0" err="1"/>
              <a:t>Am</a:t>
            </a:r>
            <a:r>
              <a:rPr lang="sv-SE" i="1" dirty="0"/>
              <a:t> J </a:t>
            </a:r>
            <a:r>
              <a:rPr lang="sv-SE" i="1" dirty="0" err="1"/>
              <a:t>Clin</a:t>
            </a:r>
            <a:r>
              <a:rPr lang="sv-SE" i="1" dirty="0"/>
              <a:t> </a:t>
            </a:r>
            <a:r>
              <a:rPr lang="sv-SE" i="1" dirty="0" err="1"/>
              <a:t>Nutr</a:t>
            </a:r>
            <a:r>
              <a:rPr lang="sv-SE" dirty="0"/>
              <a:t>. </a:t>
            </a:r>
            <a:r>
              <a:rPr lang="sv-SE"/>
              <a:t>2020.</a:t>
            </a:r>
          </a:p>
          <a:p>
            <a:endParaRPr lang="sv-SE" dirty="0"/>
          </a:p>
          <a:p>
            <a:r>
              <a:rPr lang="sv-SE" dirty="0" err="1"/>
              <a:t>Moghaddam</a:t>
            </a:r>
            <a:r>
              <a:rPr lang="sv-SE" dirty="0"/>
              <a:t> A et al. </a:t>
            </a:r>
            <a:r>
              <a:rPr lang="sv-SE" dirty="0" err="1"/>
              <a:t>Selenium</a:t>
            </a:r>
            <a:r>
              <a:rPr lang="sv-SE" dirty="0"/>
              <a:t> </a:t>
            </a:r>
            <a:r>
              <a:rPr lang="sv-SE" dirty="0" err="1"/>
              <a:t>deficiency</a:t>
            </a:r>
            <a:r>
              <a:rPr lang="sv-SE" dirty="0"/>
              <a:t> is </a:t>
            </a:r>
            <a:r>
              <a:rPr lang="sv-SE" dirty="0" err="1"/>
              <a:t>associated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mortality</a:t>
            </a:r>
            <a:endParaRPr lang="sv-SE" dirty="0"/>
          </a:p>
          <a:p>
            <a:r>
              <a:rPr lang="sv-SE" dirty="0"/>
              <a:t>risk from covid-19. </a:t>
            </a:r>
            <a:r>
              <a:rPr lang="sv-SE" i="1" dirty="0" err="1"/>
              <a:t>Nutritients</a:t>
            </a:r>
            <a:r>
              <a:rPr lang="sv-SE" i="1" dirty="0"/>
              <a:t>,</a:t>
            </a:r>
            <a:r>
              <a:rPr lang="sv-SE" dirty="0"/>
              <a:t> 2020.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567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3116" y="2777110"/>
            <a:ext cx="7567684" cy="37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Bildresultat för st petersburg university">
            <a:hlinkClick r:id="rId3"/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sv-SE" sz="4900" dirty="0"/>
              <a:t>Review: </a:t>
            </a:r>
            <a:r>
              <a:rPr lang="sv-SE" sz="4900" dirty="0" err="1"/>
              <a:t>Selenium</a:t>
            </a:r>
            <a:r>
              <a:rPr lang="sv-SE" sz="4900" dirty="0"/>
              <a:t> and </a:t>
            </a:r>
            <a:r>
              <a:rPr lang="sv-SE" sz="4900" dirty="0" err="1"/>
              <a:t>brain</a:t>
            </a:r>
            <a:r>
              <a:rPr lang="sv-SE" sz="4900" dirty="0"/>
              <a:t> </a:t>
            </a:r>
            <a:r>
              <a:rPr lang="sv-SE" sz="4900" dirty="0" err="1"/>
              <a:t>function</a:t>
            </a:r>
            <a:r>
              <a:rPr lang="sv-SE" sz="4900" dirty="0"/>
              <a:t>:</a:t>
            </a:r>
            <a:br>
              <a:rPr lang="sv-SE" sz="2000" dirty="0"/>
            </a:br>
            <a:r>
              <a:rPr lang="sv-SE" sz="2000" dirty="0" err="1"/>
              <a:t>Nikolay</a:t>
            </a:r>
            <a:r>
              <a:rPr lang="sv-SE" sz="2000" dirty="0"/>
              <a:t> D. </a:t>
            </a:r>
            <a:r>
              <a:rPr lang="sv-SE" sz="2000" dirty="0" err="1"/>
              <a:t>Solovyev</a:t>
            </a:r>
            <a:r>
              <a:rPr lang="sv-SE" sz="2000" dirty="0"/>
              <a:t>, </a:t>
            </a:r>
            <a:r>
              <a:rPr lang="sv-SE" sz="2000" dirty="0" err="1"/>
              <a:t>St</a:t>
            </a:r>
            <a:r>
              <a:rPr lang="sv-SE" sz="2000" dirty="0"/>
              <a:t> Petersburg State University</a:t>
            </a:r>
            <a:br>
              <a:rPr lang="sv-SE" sz="2000" dirty="0"/>
            </a:br>
            <a:r>
              <a:rPr lang="sv-SE" sz="2000" dirty="0"/>
              <a:t>Journal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Inorganic</a:t>
            </a:r>
            <a:r>
              <a:rPr lang="sv-SE" sz="2000" dirty="0"/>
              <a:t> </a:t>
            </a:r>
            <a:r>
              <a:rPr lang="sv-SE" sz="2000" dirty="0" err="1"/>
              <a:t>Biochemistry</a:t>
            </a:r>
            <a:r>
              <a:rPr lang="sv-SE" sz="2000" dirty="0"/>
              <a:t>, 2015, 153: 1-12.</a:t>
            </a:r>
            <a:br>
              <a:rPr lang="sv-SE" sz="2000" dirty="0"/>
            </a:br>
            <a:br>
              <a:rPr lang="sv-SE" sz="2000" dirty="0"/>
            </a:b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041599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dirty="0"/>
              <a:t>Ulfberg J, </a:t>
            </a:r>
            <a:r>
              <a:rPr lang="sv-SE" sz="3600" dirty="0" err="1"/>
              <a:t>Stehlik</a:t>
            </a:r>
            <a:r>
              <a:rPr lang="sv-SE" sz="3600" dirty="0"/>
              <a:t> R, Mitchell U. </a:t>
            </a:r>
            <a:r>
              <a:rPr lang="sv-SE" sz="3600" dirty="0" err="1"/>
              <a:t>Treatment</a:t>
            </a:r>
            <a:r>
              <a:rPr lang="sv-SE" sz="3600" dirty="0"/>
              <a:t> </a:t>
            </a:r>
            <a:r>
              <a:rPr lang="sv-SE" sz="3600" dirty="0" err="1"/>
              <a:t>of</a:t>
            </a:r>
            <a:r>
              <a:rPr lang="sv-SE" sz="3600" dirty="0"/>
              <a:t> restless legs </a:t>
            </a:r>
            <a:r>
              <a:rPr lang="sv-SE" sz="3600" dirty="0" err="1"/>
              <a:t>syndrome</a:t>
            </a:r>
            <a:r>
              <a:rPr lang="sv-SE" sz="3600" dirty="0"/>
              <a:t>/Willis Ekbom </a:t>
            </a:r>
            <a:r>
              <a:rPr lang="sv-SE" sz="3600" dirty="0" err="1"/>
              <a:t>Disease</a:t>
            </a:r>
            <a:r>
              <a:rPr lang="sv-SE" sz="3600" dirty="0"/>
              <a:t> </a:t>
            </a:r>
            <a:r>
              <a:rPr lang="sv-SE" sz="3600" dirty="0" err="1"/>
              <a:t>with</a:t>
            </a:r>
            <a:r>
              <a:rPr lang="sv-SE" sz="3600" dirty="0"/>
              <a:t> </a:t>
            </a:r>
            <a:r>
              <a:rPr lang="sv-SE" sz="3600" dirty="0" err="1"/>
              <a:t>selenium</a:t>
            </a:r>
            <a:r>
              <a:rPr lang="sv-SE" sz="3600" dirty="0"/>
              <a:t>.</a:t>
            </a:r>
            <a:br>
              <a:rPr lang="sv-SE" sz="3600" dirty="0"/>
            </a:br>
            <a:r>
              <a:rPr lang="sv-SE" sz="3600" dirty="0"/>
              <a:t>Iran J </a:t>
            </a:r>
            <a:r>
              <a:rPr lang="sv-SE" sz="3600" dirty="0" err="1"/>
              <a:t>Neurol</a:t>
            </a:r>
            <a:r>
              <a:rPr lang="sv-SE" sz="3600" dirty="0"/>
              <a:t>. 2016;15:235-36.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03" y="1690688"/>
            <a:ext cx="2638498" cy="2381250"/>
          </a:xfr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04" y="4161632"/>
            <a:ext cx="2638497" cy="269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85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 err="1"/>
              <a:t>Rajaran</a:t>
            </a:r>
            <a:r>
              <a:rPr lang="sv-SE" sz="2400" dirty="0"/>
              <a:t> SS, Walters AS, England SJ, Mehta D, </a:t>
            </a:r>
            <a:r>
              <a:rPr lang="sv-SE" sz="2400" dirty="0" err="1"/>
              <a:t>Nizan</a:t>
            </a:r>
            <a:r>
              <a:rPr lang="sv-SE" sz="2400" dirty="0"/>
              <a:t> F.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children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growings</a:t>
            </a:r>
            <a:r>
              <a:rPr lang="sv-SE" dirty="0"/>
              <a:t> </a:t>
            </a:r>
            <a:r>
              <a:rPr lang="sv-SE" dirty="0" err="1"/>
              <a:t>pains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actually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restless legs </a:t>
            </a:r>
            <a:r>
              <a:rPr lang="sv-SE" dirty="0" err="1"/>
              <a:t>syndrome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 err="1"/>
              <a:t>Sleep</a:t>
            </a:r>
            <a:r>
              <a:rPr lang="sv-SE" dirty="0"/>
              <a:t> 2004;27:767-73.</a:t>
            </a:r>
          </a:p>
        </p:txBody>
      </p:sp>
    </p:spTree>
    <p:extLst>
      <p:ext uri="{BB962C8B-B14F-4D97-AF65-F5344CB8AC3E}">
        <p14:creationId xmlns:p14="http://schemas.microsoft.com/office/powerpoint/2010/main" val="302116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314325"/>
            <a:ext cx="8701087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35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Selenium in ”Growing pains” 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44406"/>
          </a:xfrm>
        </p:spPr>
        <p:txBody>
          <a:bodyPr>
            <a:normAutofit/>
          </a:bodyPr>
          <a:lstStyle/>
          <a:p>
            <a:r>
              <a:rPr lang="en-US" dirty="0" err="1"/>
              <a:t>Brahme-Isgren</a:t>
            </a:r>
            <a:r>
              <a:rPr lang="en-US" dirty="0"/>
              <a:t> et al, </a:t>
            </a:r>
            <a:r>
              <a:rPr lang="en-US" dirty="0" err="1"/>
              <a:t>Läkartidningen</a:t>
            </a:r>
            <a:r>
              <a:rPr lang="en-US" dirty="0"/>
              <a:t>, 1995</a:t>
            </a:r>
          </a:p>
          <a:p>
            <a:r>
              <a:rPr lang="en-US" dirty="0"/>
              <a:t>Selenium 50 mcg or placebo for 2 months in children, aged 3-12</a:t>
            </a:r>
          </a:p>
          <a:p>
            <a:r>
              <a:rPr lang="en-US" dirty="0"/>
              <a:t>0= none efficiency, 1= some efficiency, 2= good, 3= symptom free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030728"/>
              </p:ext>
            </p:extLst>
          </p:nvPr>
        </p:nvGraphicFramePr>
        <p:xfrm>
          <a:off x="3516924" y="3604968"/>
          <a:ext cx="5167720" cy="3100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8944707" y="623667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P&lt;0,01</a:t>
            </a:r>
          </a:p>
        </p:txBody>
      </p:sp>
    </p:spTree>
    <p:extLst>
      <p:ext uri="{BB962C8B-B14F-4D97-AF65-F5344CB8AC3E}">
        <p14:creationId xmlns:p14="http://schemas.microsoft.com/office/powerpoint/2010/main" val="1226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/>
        </p:nvGraphicFramePr>
        <p:xfrm>
          <a:off x="3448864" y="1770009"/>
          <a:ext cx="6761936" cy="4507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dirty="0" err="1"/>
              <a:t>Selenium</a:t>
            </a:r>
            <a:r>
              <a:rPr lang="sv-SE" dirty="0"/>
              <a:t> 200 µg </a:t>
            </a:r>
            <a:r>
              <a:rPr lang="sv-SE" dirty="0" err="1"/>
              <a:t>daily</a:t>
            </a:r>
            <a:r>
              <a:rPr lang="sv-SE" dirty="0"/>
              <a:t> vs. Placebo </a:t>
            </a:r>
            <a:r>
              <a:rPr lang="sv-SE" dirty="0" err="1"/>
              <a:t>during</a:t>
            </a:r>
            <a:r>
              <a:rPr lang="sv-SE" dirty="0"/>
              <a:t> 1 </a:t>
            </a:r>
            <a:r>
              <a:rPr lang="sv-SE" dirty="0" err="1"/>
              <a:t>month</a:t>
            </a:r>
            <a:r>
              <a:rPr lang="sv-SE" dirty="0"/>
              <a:t> in 60 patients </a:t>
            </a:r>
            <a:r>
              <a:rPr lang="sv-SE" dirty="0" err="1"/>
              <a:t>with</a:t>
            </a:r>
            <a:r>
              <a:rPr lang="sv-SE" dirty="0"/>
              <a:t> RLS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783307" y="2158702"/>
            <a:ext cx="1501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International RLS symptom </a:t>
            </a:r>
            <a:r>
              <a:rPr lang="sv-SE" dirty="0" err="1"/>
              <a:t>scale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9030269" y="442187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 &lt; 0,001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524000" y="645623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/>
              <a:t>Rahimdel</a:t>
            </a:r>
            <a:r>
              <a:rPr lang="sv-SE" dirty="0"/>
              <a:t> AG et al. </a:t>
            </a:r>
            <a:r>
              <a:rPr lang="sv-SE" dirty="0" err="1"/>
              <a:t>Iranian</a:t>
            </a:r>
            <a:r>
              <a:rPr lang="sv-SE" dirty="0"/>
              <a:t> Red Crescent Medical Journal. 2012; 14:14-19</a:t>
            </a:r>
          </a:p>
        </p:txBody>
      </p:sp>
    </p:spTree>
    <p:extLst>
      <p:ext uri="{BB962C8B-B14F-4D97-AF65-F5344CB8AC3E}">
        <p14:creationId xmlns:p14="http://schemas.microsoft.com/office/powerpoint/2010/main" val="2293107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79" y="3698544"/>
            <a:ext cx="3920175" cy="3260227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27" y="607326"/>
            <a:ext cx="2088107" cy="2961563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592" y="146049"/>
            <a:ext cx="3317613" cy="363827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074" y="412845"/>
            <a:ext cx="3609833" cy="322087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33" y="3698544"/>
            <a:ext cx="3332090" cy="315945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86" y="3898144"/>
            <a:ext cx="2592056" cy="289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7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09800" y="130630"/>
            <a:ext cx="7772400" cy="2415494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 err="1"/>
              <a:t>Selenium</a:t>
            </a:r>
            <a:r>
              <a:rPr lang="sv-SE" dirty="0"/>
              <a:t> vs Placebo in RLS in an </a:t>
            </a:r>
            <a:r>
              <a:rPr lang="sv-SE" dirty="0" err="1"/>
              <a:t>ongoing</a:t>
            </a:r>
            <a:r>
              <a:rPr lang="sv-SE" dirty="0"/>
              <a:t> </a:t>
            </a:r>
            <a:r>
              <a:rPr lang="sv-SE" dirty="0" err="1"/>
              <a:t>study</a:t>
            </a:r>
            <a:r>
              <a:rPr lang="sv-SE" dirty="0"/>
              <a:t> in Avesta, Uppsala and Falun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6" y="2743201"/>
            <a:ext cx="4132943" cy="322217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3180442"/>
            <a:ext cx="4136572" cy="31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25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dirty="0"/>
            </a:br>
            <a:br>
              <a:rPr lang="sv-SE" dirty="0"/>
            </a:br>
            <a:r>
              <a:rPr lang="sv-SE" dirty="0" err="1"/>
              <a:t>Future</a:t>
            </a:r>
            <a:r>
              <a:rPr lang="sv-SE" dirty="0"/>
              <a:t> </a:t>
            </a:r>
            <a:r>
              <a:rPr lang="sv-SE" dirty="0" err="1"/>
              <a:t>projects</a:t>
            </a:r>
            <a:r>
              <a:rPr lang="sv-SE" dirty="0"/>
              <a:t>: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Selenium</a:t>
            </a:r>
            <a:r>
              <a:rPr lang="sv-SE" dirty="0"/>
              <a:t> in </a:t>
            </a:r>
            <a:r>
              <a:rPr lang="sv-SE" dirty="0" err="1"/>
              <a:t>blood</a:t>
            </a:r>
            <a:r>
              <a:rPr lang="sv-SE" dirty="0"/>
              <a:t>, </a:t>
            </a:r>
            <a:r>
              <a:rPr lang="sv-SE" dirty="0" err="1"/>
              <a:t>hair</a:t>
            </a:r>
            <a:r>
              <a:rPr lang="sv-SE" dirty="0"/>
              <a:t> or </a:t>
            </a:r>
            <a:r>
              <a:rPr lang="sv-SE" dirty="0" err="1"/>
              <a:t>nails</a:t>
            </a:r>
            <a:r>
              <a:rPr lang="sv-SE" dirty="0"/>
              <a:t> in different populations </a:t>
            </a:r>
            <a:r>
              <a:rPr lang="sv-SE" dirty="0" err="1"/>
              <a:t>with</a:t>
            </a:r>
            <a:r>
              <a:rPr lang="sv-SE" dirty="0"/>
              <a:t> RLS or non-RLS?</a:t>
            </a:r>
          </a:p>
          <a:p>
            <a:r>
              <a:rPr lang="sv-SE" dirty="0" err="1"/>
              <a:t>Selenium</a:t>
            </a:r>
            <a:r>
              <a:rPr lang="sv-SE" dirty="0"/>
              <a:t> in pregnant </a:t>
            </a:r>
            <a:r>
              <a:rPr lang="sv-SE" dirty="0" err="1"/>
              <a:t>women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RLS or non-RLS?</a:t>
            </a:r>
          </a:p>
          <a:p>
            <a:r>
              <a:rPr lang="sv-SE" dirty="0" err="1"/>
              <a:t>Selenium</a:t>
            </a:r>
            <a:r>
              <a:rPr lang="sv-SE" dirty="0"/>
              <a:t> in RLS-patients </a:t>
            </a:r>
            <a:r>
              <a:rPr lang="sv-SE" dirty="0" err="1"/>
              <a:t>with</a:t>
            </a:r>
            <a:r>
              <a:rPr lang="sv-SE" dirty="0"/>
              <a:t> End </a:t>
            </a:r>
            <a:r>
              <a:rPr lang="sv-SE" dirty="0" err="1"/>
              <a:t>Stage</a:t>
            </a:r>
            <a:r>
              <a:rPr lang="sv-SE" dirty="0"/>
              <a:t> </a:t>
            </a:r>
            <a:r>
              <a:rPr lang="sv-SE" dirty="0" err="1"/>
              <a:t>Renal</a:t>
            </a:r>
            <a:r>
              <a:rPr lang="sv-SE" dirty="0"/>
              <a:t> </a:t>
            </a:r>
            <a:r>
              <a:rPr lang="sv-SE" dirty="0" err="1"/>
              <a:t>Disease</a:t>
            </a:r>
            <a:r>
              <a:rPr lang="sv-SE" dirty="0"/>
              <a:t>? </a:t>
            </a:r>
          </a:p>
          <a:p>
            <a:r>
              <a:rPr lang="sv-SE" dirty="0" err="1"/>
              <a:t>Selenium</a:t>
            </a:r>
            <a:r>
              <a:rPr lang="sv-SE" dirty="0"/>
              <a:t> in PLMS?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77" y="4327539"/>
            <a:ext cx="860611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57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ubrik 1"/>
          <p:cNvSpPr>
            <a:spLocks noGrp="1"/>
          </p:cNvSpPr>
          <p:nvPr>
            <p:ph type="title"/>
          </p:nvPr>
        </p:nvSpPr>
        <p:spPr>
          <a:xfrm>
            <a:off x="1638300" y="244475"/>
            <a:ext cx="8915400" cy="1727200"/>
          </a:xfrm>
        </p:spPr>
        <p:txBody>
          <a:bodyPr/>
          <a:lstStyle/>
          <a:p>
            <a:r>
              <a:rPr lang="sv-SE" altLang="sv-SE" dirty="0" err="1"/>
              <a:t>Thank</a:t>
            </a:r>
            <a:r>
              <a:rPr lang="sv-SE" altLang="sv-SE" dirty="0"/>
              <a:t> </a:t>
            </a:r>
            <a:r>
              <a:rPr lang="sv-SE" altLang="sv-SE" dirty="0" err="1"/>
              <a:t>you</a:t>
            </a:r>
            <a:r>
              <a:rPr lang="sv-SE" altLang="sv-SE" dirty="0"/>
              <a:t>!</a:t>
            </a:r>
          </a:p>
        </p:txBody>
      </p:sp>
      <p:sp>
        <p:nvSpPr>
          <p:cNvPr id="479235" name="Platshållare för innehåll 2"/>
          <p:cNvSpPr>
            <a:spLocks noGrp="1"/>
          </p:cNvSpPr>
          <p:nvPr>
            <p:ph idx="1"/>
          </p:nvPr>
        </p:nvSpPr>
        <p:spPr>
          <a:xfrm>
            <a:off x="1638300" y="2498725"/>
            <a:ext cx="8915400" cy="2795588"/>
          </a:xfrm>
        </p:spPr>
        <p:txBody>
          <a:bodyPr/>
          <a:lstStyle/>
          <a:p>
            <a:pPr marL="0" indent="0">
              <a:buNone/>
            </a:pPr>
            <a:r>
              <a:rPr lang="sv-SE" altLang="sv-SE"/>
              <a:t>                </a:t>
            </a:r>
            <a:r>
              <a:rPr lang="sv-SE" altLang="sv-SE">
                <a:hlinkClick r:id="rId2"/>
              </a:rPr>
              <a:t>jan.ulfberg@circad.se</a:t>
            </a:r>
            <a:r>
              <a:rPr lang="sv-SE" altLang="sv-SE"/>
              <a:t>   www.circad.se</a:t>
            </a:r>
          </a:p>
          <a:p>
            <a:pPr marL="0" indent="0">
              <a:buNone/>
            </a:pPr>
            <a:endParaRPr lang="sv-SE" altLang="sv-SE"/>
          </a:p>
          <a:p>
            <a:pPr marL="0" indent="0">
              <a:buNone/>
            </a:pPr>
            <a:endParaRPr lang="sv-SE" altLang="sv-SE"/>
          </a:p>
        </p:txBody>
      </p:sp>
      <p:pic>
        <p:nvPicPr>
          <p:cNvPr id="479236" name="Bildobjekt 4" descr="Bildresultat för circad häls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9" y="3230563"/>
            <a:ext cx="56229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9237" name="Bildobjekt 4" descr="Bildresultat för circad häls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9" y="3230563"/>
            <a:ext cx="56229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83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9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/>
              <a:t>Synaps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630739" y="1600201"/>
          <a:ext cx="2930525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3" imgW="4476190" imgH="6706536" progId="MSPhotoEd.3">
                  <p:embed/>
                </p:oleObj>
              </mc:Choice>
              <mc:Fallback>
                <p:oleObj name="Photo Editor Photo" r:id="rId3" imgW="4476190" imgH="670653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9" y="1600201"/>
                        <a:ext cx="2930525" cy="453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9850576"/>
      </p:ext>
    </p:extLst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3789363"/>
            <a:ext cx="152400" cy="152400"/>
          </a:xfrm>
          <a:noFill/>
        </p:spPr>
      </p:pic>
      <p:sp>
        <p:nvSpPr>
          <p:cNvPr id="52229" name="AutoShape 5" descr="data:image/jpeg;base64,/9j/4AAQSkZJRgABAQAAAQABAAD/2wCEAAkGBxQTEhUSExIVFhUVFyAZFhgWGRwbHhoYHhoaGBwbHBgdHCggHyIlGxYYIjIiJSkrLi8vGR8zODMtNygtLisBCgoKDg0OGxAQGzIkICY1MTQxLzgsLDQ0NCwwLywsNDEsNC0sNCwvLSwsNCwsLCwtLCwsLC80LCwsLC8sLCwsLP/AABEIAKwBJQMBIgACEQEDEQH/xAAcAAEAAgMBAQEAAAAAAAAAAAAABQYDBAcCAQj/xABFEAACAQIDBgMEBwUGBAcAAAABAgMAEQQSIQUGEyIxQVFhcQcygZEUI0JSYqGxFTNygsEkkpOistJDU3PCFhc1Y7PR4f/EABoBAQADAQEBAAAAAAAAAAAAAAADBAUCAQb/xAAvEQACAgEDAwIFBAEFAAAAAAAAAQIDEQQSITFBURNhBSIycfCBobHR4RRCUpHx/9oADAMBAAIRAxEAPwDuNKUoBSlKAUpSgFKUoBSlKAUpUJvftn6Lh2dSOK3JECL85728ALk+leNpLLOoQc5KMerJulcXxMcipxXnmMja3MjX9dDp8NK393d/5IJFjxDGWE2Bc6vH2zE/aXxvqOtz0qtDVxlLDWDUt+EXQr3xaljrj85Os0r4DfWvtWjJFKo2H21iEM0k5KohxAwwHMHKTSj63obhFXKgIGUMSbjl8R74zlsoOHuM5AykmbK0NkjyysoYiUi4ZxcA9L0BfKVRJtuTKZHzMApkAGpHKs4HU9Lqp6gC3UAafcFvJiWSQqYTww5JZS2fnUKAVlIAAc9C3TSgL1SqNtPeWdCqlkzrIytlUqHVZkUWDS3ByXuBn8dAasm7WIeSDNK6u4kkUlRa2WV1Atc2IAAoCVpSvLsACSbAC5J7CgPVKoO098ppb/RQqRjpI65mbzVbgKPC9z5Cq4N+MdE9zIso7o6KL+QK2IPnrVmOktkspEEtTXF4ydhpWrsvHpPDHOh5ZFDL6EXt6jpW1VYnFKUoBSlKAUpSgFKUoBSlKAUpSgFKUoBSlKAUpSgFKwY3GRwoZJXVEXqzGwFUzam/TtcYaMKv/OnuAfNY+p+JHpXE7IwXzMmp09lzxBZLvPMqKXdgqqLkk2AHiTXM8bjjjsSZyCMPFdYr9x1L28W007ADzqHxe1VnIOInlnINwmiRg+OUaflfzrc2viysKqAFzDQDsKo36lTWF0N3R/DZUyUpfU+nt/n9iF27j87k9hoK191NinGYlYb8rXaU+ESkZvi1wg9Se1ahfM1vCrh7JsXHHiZonIDyIojJ+1lLkqPOzBrd9fCotPFSmkzS+IzlTpZen9jq6KAAB0Ggr7Slax8UKxmBc4ktzBSoP4SQSPmB8q1ds7SXDwvIxAsDlB+09uVQO5J0sKpGwt6pIcQy4uZmjZL3KXCyaEgZFuBqR/LXqWTuMHJNoveLxBV4VFrSOVPoI3fT4oK2qqON3xwZkw541gJSSSriw4Uo7r4kVZsDjoplzxSJIp7owI/KvDlprqbFK+E1B7H3qhxExhQODlLqWAAdQQpZdb21HUC4oEmydrW2lhuLDJF04iMn95SP61s18JoeHHd3Z7HI+hHKw8GU5WHwYGtbeXA5WNunUelZNoSKcRPMl+G8zlD2bXVh4gtmIPgRUxjwJ8Kr/aTlPodR/UVuRk1tl5MeUVzHwb3sl2rdJcIx1Q8WP+BzzD+V7n0da6FX5+w+IkhkWWFsssZup6i3Qqw7qR1H9QDXWtzt8osaMhHDxCi7RE9R3aM/aX8xfWqGr07hJyXRl7TXKUVF9UWelKVSLQpSlAKUpQClKUApSlAKUpQClKUApSlAKUpQHN/athMSZIZI0eSFVPKoLZZNSCUANywsobtr46+t2NwjIvG2hmJPuQZrBV/HY6t5A2HnXRqVG6ouW5lqOstjV6UXhHFMfg41xsscSKkYlyoqiwFlVT82BJ9a+70S/WZeygD5VsQR3x8ne08h+TsaituSZpHPmaybPql9z63SL5a/aK/c2dwN31xuIcSMwjiUM4Q5SxYsFXMNQORibWJ07XqU3o3TOFYMrExlhwpejpJ9lXYDx91/GwPnp+zrbCYTFlZDaPEqqZz0V1LFLnwbOy38cvjXWNuYRJcPNFL7jxsG8hY6g9iOt/Kr1VcJ1LHXyYmu1d9Grln6fHZoqW73tAjyZMbeOVNC4UlXtpeyglT4g6eFZNqe0COx+jgW/wCbLdVHmE99v8o86oOzRxeGoRp8RKAERSFGi3MjMdAO9v8A8rNjdnTYWaJpsPYo4ZUYhkky6lQ4uD6EXHW2lRrUW7fbyTy+H6RWNJvdjKjnGfbyTODixWOfixo8nhPiOSNR/wC0lr281GvjW1tPdefDRtMzwyhbZls6MbkCym5BYk6A2ue9W3Ym9uGxCFg4iZB9ZHIQpT+hHmNKp+8+8TYqZI4AWUNaFR1le3v2PQAXtfoLse1aFXThmS7LHPbjal2x0NGPZEmIxEkOHEZ4XMWkJsASVAuFOp5u3QGk+wZYGtIrQykExyRPyvl1YB1s17XNiB0PWuhbpbB+iQ5SQ0rnPKw6FugA8lAAHpfvVf8AaJj7SRIPsIzk+BbkH5ZqlUm3g5jbKc9vYro2/NlaKTFyMrCxXlzEeGe2YA9+/mK+bH2s2GxPHEQkUxGMKDlyi6kW0tbktbzq3bl7vwtgYzNDG7TXkYuoJOYkpqRfRMo+FVze7AJhpJI4wQgjWRRcnLdnVgCdbcoNu2tE0+D2M4SbjgkJPaFMbhcNGngXkLfNVUfrUTtDeCaWyzO0vEOVYIhw0Yk2AYAl2BOmUtY96uewd08MsEZkhR5CgLs2t2IuevbXpVNwWEVNrQqgsonksOwCiQWF/Ag1NT6fPHRZM6/OUo8Js19tbHxkaCaeILGLCyFSIwdAMq9B0Fxe1ZdgvdWTxFdUx2FEsbxN7rqVPoRauObEZlOvUcrH8Q0P5g1a09zti0+xSvqVck13I3F3SU6fOvrQCRUxEWaCYKJAAcpA1GdGHoQfiCOorPvCnNmqxbmbMhx+EmwkwIaFiYnU2ZEl5tD4Zw4IOhFqmvscIqXVdyKmG6Tj37Ez7MN9TtBJY5BeWAgFwLLIp6NbsdDcfEdbC81X9zN0oNnQmKG5LHM7t1Y/0A8KsFY0mm+DWjnHIpSvl65PT7SlKAUpSgFKUoBSlKAUpSgFKUoBSlKAUpVZ3w240YGGgP8AaJR17RR9DI3n1CjufIGvJSUVlndcJTkox6lN2aA+IxWIHuCR8p8SXIAB79CfSqvtZ9WPnVphxCK0eGi/dxi1/vNbVjVY22vM/rWNNpyz7n22ki48Pwl+i4/ybeythPNhnxGQSQq5jdQCXAAF3A6MATYr1sCdelSqbxYlcM2DZlkSVciTltVibRubXPy3sbgjve1SXse2qPrsIxAN+NH+IEBXH8rAH0cVN70bmrIHlwwCudWiPuSHr0+wx+8Pj41dVTUN1T7GJdqovUSq1Syk+H4Xb9MEV7LsErTYrE5dFIhj8hYM1vUcP5Vd9uwwtBIMRl4QF2LG1rdwexHYjW9cp2XtWXASM8GVop1zFJL8rDlN7HRlIKnxAHgK+y7Wm2gC0kxKIb5VjcRKQerMARceLE266V7XdGMNqWX4ONTorJ3u2Ukot8Sz+PKPuCwInlCrC0sgjznVVIUdySCM5uthpc36W0l9wWQY9ri/Eh+pLCzDK/1i27Nqtx+Dyrb9mcyJLiYXFpyQ4PW8QAXKP4XzH+e9eN9NkcOcSR3TOTJGyaFJlHPb+NLt/K1+tWNOvkXuQauyUrZVP9Pz3LntfbMWHW7m7Ecsa6u3oPDzNgO5rk28m0PpBlBdOLJ1AOg0sqKe4A0v3JJ71vbF2bLjsQ8ZkcIAGxEt+ZgfdQHxNj00UA97V0fDbtYRE4a4WHL4FFN/UkEk+ZqfiJTTjU8dWRmx99cG6BC5gKgDJOMhAAtYH3T07E1UN7drJPI8nRGVYkzaFlVmYtbrZi1gOth51L71buxQZGjuEdsgQ6hGyswKE6gchBXUa3FrVC7sY+KCdpZoGkNgI2ADcPrmNiep5dRrpXUUlyjqEYqO+PJ4h2/iREsbPimVRYLFGwYr0sXWPNoO4tWpsbaKfT8LK1o0WTJroE5HUBr6glmAJOtzV5xO/wDAo5YpmPhZVHzLVQtu7XjmmkxEkSqHCrkvcG17MzaXY3toOgAq5RGUk47cJrqZOoklJPPPg6hvFvJHh1spWSZhyID0/G5+yg7n4C5rmeGlF8obNqWZrWzOTdiB4XJrf3e3SmxVi6HDYbqcoCvJ6L1H8Ta+A7jNvRs1MPi8kSBI+ChUDyLKfjYLr3r3T+nCexPLfc4v3zjuawvBBbdR+2W3ne9YN2NtS4OcS2Uoy5JBZicpNwwANyVNzbuC3epneSDKkZP2lBqAiSMgmQlV8R2q5sjZW0+hVUnCeUdpweJllRZI5MO6MLqy5iCPI3rNbEeMPyb/AO65Jsrb8uzDnDCTDPzMt9Dfqyfdfy6N38a65sfakeJhjxELZo5FzKSLH0IPQg6Vj3Uut4fQ1KrVYshRiLi5ht3sG6fOoh45Qs8YjfM2IDqbAqUzRkm506BvlVkpUJKUjBYXHIY0UyBFCgXCtc8R+JnOcCxUrY66WtrcVL7Hw2J4bpJJJmbDx2dipKzFWElrC2hCm1rXOlWClAUqT9pOEc54y2Y5FCPkccNVB51BU5XbU25ze2lS2w4sSJbys5VlkJzFbBhMeGAB0+qI+QvrU/SgFKUoBSlKAUpSgFKUoBSlKA1tpGQRSGK3EyHJf71tPzrjmzMPip5GhjVmkc55ZX0IvcfWsBYMMtsoF7ZeUDp2yvgUeHWo7K1PhlnTamVDcoJZORT7AfBYqJHkWTiKWBUFbZSAQQWP3hrfx0FRG3k+tcedXbfsXx+EA65G/N0t+hqm71t/aJLfeP61mXwUZNL84PqPht07YRlN5bT/AJIrBq8bLJGxV4zdHA1VrEenQkEHQgkV1TdjfuOa0eIywy9Ab8jn8JPuk/dPwJql7mbPONleBpnhEcWZeGF5iWK82ZTcDTTS+brUht7dKeNWzRCZbe/CO344jr/dzVNT6sI7lyvBU1/+lvtdc3tku/5+eCP3/hHHnRdM0y6+HERMxHxu3xrr+GwiJGsSqAirlC20ygWtb0rheLCNAIow1ybsxN+a1gF8hbofSui7N9oaEBcTh5omsLsFzoT3sQc3zWpNPdDdJvjJV+IaS7060k5JLHH53ILa+zGwWKDw6mIiSIHoYmLK0RPla1/Aqeopt3fVZyg4ZUqTw4153eRlKdALWUM2guTp4VKbxbRjxLh4SzKkDhmysoDFkyi7Aa6HStP2fYrBYaIccRw4kFryyi2ZSxIySNp7pAKg9qtV4TeCpbJuuNk183T/ANIvYe0pcHM0yoXU8k8XuspGouDqGFyRewIY69DVu/8AMOArcQYgm3TKgt8S9vzrb2imz8Wwf6RFxALB4plV7eBIPMPI3FUzeXCxxCaHDy8WyK6sWDFJLspUso7jKbeRqfiTK6cLZcrkxbU21NjpwERmZdEhj5gl/eZ30FyPtNYAaDqb27Zu5jcNeNiZRJ3ERVUXyAK3a33jqfyrzuzt/CQ4aJEjkQhBnAhcnPbmLELYkm5vc3vW5NvYGusEErORymQBEB8Wu2a3oK8y+xzKU8YSwij7w4OznCwuXlM4ijdgt7lAWvlABCE38eVhXQtjbp4TDZTHCpkUfvGGZye5zNcj4Vz2TEcHExzKUZoCxvLcB3dSHe41BJZiNOhtWxit7MXLf+0iNR1+jRC4Ha7SlvnYValVbNJLoUHZCEm5dTqpNq57vVImJxqLCwfhx5ZGXVVJYMBmGl7X08xVUxm0YybyvPOR140jFfioIQfKs+C2sxsqARpblVBlFvKwAPwqSrSyhJSbILdTGccJEvv6BaMD7KAflVb3fjzYnDJ44hP8t3/7amt6XuieSAflUfuPDn2hhR91pHPoInUfm4qy/l07+xCvmvX3LNvt7MVxjKYZhAhfNKmXMpJ6lRcZSdbjob38b3fYuy0w0EeHiFkiUKL9TbufMnX41u0rHc5NYbNRRS6ClKVyeilKUApSlAKUpQCtZcapleHXMkayHwyuXUa+N4m/Ktmo6TZzcdp1ktnjSNlK30RpGBBuLE8Ujv0FAYcNvLhnDHiquRgrZiNGMay2uCQbK4JINutbkG0oncxpKjOLkqCCeUgNp5FgD6jxqAO5Mdh9aTlGUZlBFjDFC2nQ3ECEX6G/UG1SuA2GsTIysfq+LYWH/FdXPTwygCgMr7bw4zXnjGU2PMOubJb1z8vrpWrDvPh2yFXuJGKjUCxWQRa3INi508beNhWtHuoBMJWmdirXFwLn60S6t31FtLC3avE26Qaw475Q+cKQNCJjPp2uWbKTa9gOh1IE/g8Ykq543Dre11Nxf1rPWlg9nKkCQZmsihbglTp5qQR8K8/slPvzf40v++gN+laH7JT783+NL/vp+yU+/N/jS/76ApW8bltrID0jiQj4mRj+gqlbckzTufFj+tWXbGGX9o4ghpCI0Rf3r39wN1zX+3VOnP1nc69yTfXuetZOoeZv7n2HwuLVUX7fy2zc3f2n9ExUWIJsitlk/wCk/K1/4Tlf+Q13gGuJjZ0kuHOIZE4BcxqwFihU5bsOhRmut+1teuk5ujvscKgwuLSQrGcqSAZiq9lkX3jl6BgDpa/S5saazYtk+O6M34pQr5etTzjiSXt3/PYwe0eER4mVlAGZI5DbS7XdCfUhV+VTGxdwIJcPFK80xeRFcsrAC7C+i2tYX73qB3o2nHiJHmsQshSOLlJZkTNqEtfneSwHpXvB7K2lh1vAmLjX7uaJwB/0y5t6KKR2uyT25R7P1I6auPqbJc8NtZXbp4LBNuDKoAix7lQb5ZkDD5qV/Sqem0ZLIkYzvI5RVFiGIYrcX7G1xft1qW/8RY51aN5StwQwMXDkt3IuB27gaVl9nGyxJi3msAmEGSNfxMtr28AlwPMnwq3VKP8AtWCpY7q4uVkk/HOTUk3cxx1kwQI62UwZvlnrVlw7XiSBc/HsYhot+t819FK5Wv6V2WuO4HaHDmw8re5DiZ+gvaMzSrf0Aa/oKsRk2Vq7pyyS8O5WOI5pIV8g7t+YUVrY3YcuFYCV43zqxAXNdctjfXzIHxrpH7Uh4fG40fDtfPnGW3jmvaufbz484hjKvKrLkhDCxZAblyOoDNb4IPGkJNs5hZZJ8s97sbpDGR/SJ3ZY2JCRx8pIDFczP11I0Atp1vfTJvTsbDYLhtEhXMsoe7u2ZeGbAhmP2yhvUpu5vRhYsNFCxdHijVMhRmZiBYlcoIa5108e1U7fLacuJxAURsHayRRdWAJvZrXszGxPZVXXvU9O+VnzPhGde4qLwuWWD2bbtRPCMXMgd2ZuGGFwiqStwDpmJBObqLgDz9e0CQNioIx/w42J/nZQP9Bq5bC2f9Hw0MF78KNVJ8SAAT8Tc1zrbM5k2hM3ZXCL6IoH+rNShuy5yfuzi5KFW1GrvMeg8Fr77MbfT+vSB7efPFf9B86195ZLvUVFxsNJHikXmia410NxYq3gGUkX7Gx7VoTg50uK6lOE1G3czvVK0tjbUjxMKTxG6OPiCNCpHYgggjxFbtYZrilKUApSlAKUpQClKUApSlAKUpQClKUApSlAK8yOFBZiAALknoANSa9VRN8NupKWwyvaBD/aXHViNeCnr9o/DxtxOagsslppldNQiV4zcRZ8XawnkZlv1K9FP90LVUc81WiPHCdZCAFVRZFHRR4VVcSNax5PdLJ9vpYbI7fGP4Ow7qYVf2RCjAENhrsD3zqWb5ljXPEwkuLlAijMjpBG8vMF+zbQn3mOU6eR18eh7lTcbZUIHvCDhkDsyAxkfNap24O0FixseY2XE4dYwT/zE1UfEZx61o3RjJxi+h8zorLKo3Tj9Sx/PJqbsYiGLGJNibmNVYRsQSI5QQBnW11YDMNRoauWL9ouHH7qOaW3VgoRfm5BPyqF3z2jhlxfEVFtEG+kOv8AxWKkLEQNCRe5bqNB3NbO6G4+dFmxy3J1TDn3UHjIB77HrY6D11rmtTi/ThjjuSah02pai7Kb6R45+3t/Z82jvUMVw0bDmJQ4cs5VjZdbIFv73ukk9CfGq3srHSRTGbCTIHOkkbaq6gm1xcXtrZgdNfSpnfXYaQs0cKhEkiLIovZXVsr28AQ6aDTlJ71csBhMJjMNC5gidMnKpQch6MoFuWxBBHlVmtvL3FaydUK1sjw/L8FPx29OOlHDz4fD5+XMDzXOllZmIB8NDUfu5sd5ZThVZUMMdyzqXI5ioUC4vcgksTf51edq7EwWHw8z/R4UHDYXCC+oIAB63JsB51S939tDDYvjy3ySR5JGUE5W0YMVAuRcMNPGp0+HggjLMZOCwZ8ZudiI8z8DDtlBYvGxBNtdEKdf5vjWvuxstMZjJFxDOwEAZMrsvcDNdSDoCth05qtmO39w2QmDNO3YWZF/md1Fh6AnyqmYOduMs2GlCyQxhGAANxYXBQ6kaD5A6V6t0lgKU5QeSa3h3XXDGJ455SJJVjIci4DA6hwA3bvevPstwSmfFTMLyRkRKTqQDdmPqTYH+GoXG4jF42YIoed1BcKpVFjXpcAkKDfQEkt8L183f242BxLysjNHNyyrYBkdSdbHS4JYEXFwQe2tvZN1OGcvx7GTKUVapNcefc7HXHdnsZJGfrmdmv6sT/WrLtX2hKyFcPE+ZhbPLyhb98upY+Wg86i91MFkQnwSyj00vTTVyrTlJYOb5xm1GLIHbjc1fdmxyGOaUgPBGVjlXUkZlzZ/QZl9L36CsG125/jV/wDZhhAcJMWAIlmcEHuFVYrf5DVrU2OutNeSCitTm0yqeyzeS2OfAoS8bgsT2R1tzDyI0PmFPc12GoLdvdHCYHMcNDlZ/eYksbeFyTYeVTtZN01ObkjSrhsioilKVGdilKUApSlAKUpQClKUApSlAKUpQClKUBFb0LIcLJw75gATlvcqCCwFtdVv018K5lsHdOXEy5LiPDoFLshuoZlDNHCSOazEi590W6muxV8At0qOdcZ43FijU2Up7OG+5yXZmCVJ8VAl8kZcLmNzZfE9TVVxa6/GrVsebNiMZJ2PG/1sBVVxHv8AxrJsxuePL/k+w0Te1Z/4x/7wWz2dbwjDSnDym0U7Aox6JLaxDeAey6/eH4qiN5YolxE4jIaFZDlJsQG951B8Fe48rW7V8wO7s30KPFqv0iJwxkUi7paRhoo99LD1HmOmXYMsAninnTiYdF5BGAyo9xZmTqwFidL62NtNLEt2FXPjw/Yz4ekpz1NPPHMPf+vz2I/BY9VngkZQ6xOG4ei5gL2yg6dSG+FdOg9oWFIuyzofutGSfmtx+dSTY/AYqPmfDyIezldPg2oNcu3vESGb6Mc0akCKxzDNlu6qdbqDbxsbjyqVqVEcxaaKkZVfELVGyLi0uz4wvuuCU3k3o+lyxrHGwAzLGls0js1geVb2Fh0v5m1a2Exs+FZsry4YnVlljORj0zcy5b/iUi/e9X7dLZ2EghRouFxHjUvJmDMxIBN2Jva/bpWXfLFxfQsSjSoC8LqBmFySpAAHUkk1bgmuZcszrNTBrZCPy+/U51jcdNNKiMZMROxPDWwsviVjFlW3326eNWTZe4MhXNPiDG5GixBWy/xM6nMfQAevWo3cyS21FJ+3h3UfxAxsf0PyrqVTSeHhHF03F7Y8I49tbCDixRvy3nEU2Tlv9Yqll+7mRlPlmNqvm39hQR4RzFCiNAheMqACCovYkakG1jfreqdvytsXKyasrxvYfeCo1vjkX51adrbyw4jDPHCzF5FykFWXIDozOWAAygnv1sBejy8HFzbSk/BG+zWC+IxkvYFI19OZz/qX5Vpe0ZohPyABwl5yOjE2EakfesGN+tvUVo7tbxnCLiUWIu8sgaIkgL7qpZtb6Zb6DW/ateDZL43F/R1csqEPipvFj7xH4jYooHQLfsL3FBxtdk+Ev3MyU1KtQjy2Ydj7tYieB8UCiRKGK5s15MoPugWstwRmJN/C1S26b3DeBTSulLhkSLhIoVFTKqjoFAsAB6Vy3cg8i/8ATH6V1XfK1S3HFlMa3HBBbS/efH+tdQ9mqW2fEfFpCfUyvXMNq/vT6/1rqXs6W2zoP5/zkc11r/oieaP6mWSlKVlmiKUpQClKUApSlAKUpQClKUApSlAKUpQClKUArX2hixFE8rdI1LH4C9bFQu+OF4uEkTKWU5c6r1MYYFwLa+6DpRnqWXg5FsvG8JCrEZ2Sx1HU6kfOtCT3rntqa87S21jInKlYEjvyWiUxsnYqx0bTzv42rPhpxiIpQkSpMEsRHfhuGOS4GuRwzAgdD+mS6cvGeT7GGs2Q3uPHs8nYPZ/hzHs3CqwseEGPq3P/AN1Y9tblYedjKmaCU9XiNgx/Ehuretr+dWDCQBERB0VQo+AtWWtVxTWGfIRsnGW6LwzmGP8AZ9ir8rYWcdi6mJvyzj9KwLuNjupTD2HReM/5Hh6V1alQf6WrwXV8U1SWN/7L+jh22sFFEjS8FQVJSWNlUskqi5FwNQQQwPganNnbi4shWCYSK4vcFj117IP1qS3t3FnxM8jRyKI5jduYqVOQJcKFIOqg63uNLDrVw2PiCoGHl0ljUDykUWGdL9R0uOqk2OhBMta2cI8v1kpqOHz3KTLuPigNRhpdbjmkQjzGjVoSbt4tTlGDkI75Z0IPxZwfmK6xXiaUKpZmCqouSTYAeJNS72VfXn3ON4mPIE4SEmT3Ua1wxbhlWtoTnFr9O9W3DbhysBx8Y3T3IkUAeWZ81/WwqN3Y3TxZmillIEMbh1JPM4F21jyDLdrEAm4A1ua6ZXTsa6MXT34RybebYJwLI/EMkbXAYgAq4GgNtDfqDYe7Vj9koX6G9gQ/GfiXFiTcZTrrbh5LVa9p7NjnQJILgHMLGxB1FwfQkfGvGyNkRYZOHCmVfUknsNT4DtXc75TgoyKkKVCbkjaxDWVj4An8q5Dui9o0ubDINfhXW8cpMbgC5KEAedjavzbtLbM0Drho1VMiqOK6Bmc5RcoG5UUEkAAX01N71LpH1iurONRHOH4LJtJg0psQdexv3rqXs7/9Og9G/wDkeuJbLxeJkZbyCYAjMHVbKt+Zi4AyWH2rj49K7PsST6Fs2LMrMRooOhOd2K5iRpowvf8AWpdbJ4jFkWkjy5ItNKhottloeIIuYSLGyh1IBYqoIcXBHOt7efhXv/xFh7Zi5Gl9VI0y57i46ZbG/mPGs4vEtSouPeCBtQ5tprlNteH3tY/vo/n5GtrZ+OEoZlDAKxXmBB0AN7HXvQG1SlKAUpSgFKUoBSlKAUpSgFKUoBSlKAUpSgIfH7tQSEsA0bNqTGbAnxKm6k+dr1jwG68MbBiXcqbqHtYHscqgAkeJBtU5SvMLqdb5YxngUpSvTkUpSgFauPwQlUAkqym6OvvI3iD+RHQgkHQ1GbzbwfRDH9WXDhugOhXLYsQDlQBiWc9APhWLH71R4dhHKCzBbs0eUi4iaU2UvmAIQgEjqRQEhhtpZcyT5UkjUsx6KyDrIpPbxB1U9dCCccMTYhhJICsSm8UZ6sRqJJB+aoenU62CxO1NvI7xI2H51mQZZlUlWL4dQ4ZWIByYi4669bW18LvsqrE8qaPCsjZMpIYwGcgDPcCwsCQKAt9KrWI3yiRpFaKYNECXACEhli4xXRzrktr7tyBe9WHDyFlDFSpP2Ta49bEj86AyUpSgFQ20t18LOxd4hmPUrpf1A0PrUzSgIfAbsYaIgrFcjUZiWsfEA6X062vUpPCrqUdQynqGFwfgayUpnIMEWDjVBGqKEUghQAACDmBA6aML+tY12ZCBYQxgWI90dGtm7d8q/IeFbdKA1DsyE2+qj5Tcco0Iy2PT8Cf3R4VlwuFSMZY0VBe9lAAv46VmpQClKUApSlAKUpQClKUApSlAKUpQClKUApSlAKUpQClKUApSlAYpcMrMGZQSoIBPg1sw+Nh8qiMVunhnRkEeS6kAqzcp4ZiDBScuYRnKCR0AHQWqcpQEamwcOMv1Q5WzAkknNdGBuTc2MUdr9AijoLVhbdfCkW4Ita2XM2X93wb5b2vw+TNa9gBfSpilAR+I2LA7OzRgmQEPqbNdeHcqDYtk5c1r20vapAClKAUpSgFKUoBSlKAUpSgFKUoBSlKAUpSgFKUoD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7976" y="-1143000"/>
            <a:ext cx="40481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52230" name="AutoShape 7" descr="data:image/jpeg;base64,/9j/4AAQSkZJRgABAQAAAQABAAD/2wCEAAkGBxQTEhUSExIVFhUVFyAZFhgWGRwbHhoYHhoaGBwbHBgdHCggHyIlGxYYIjIiJSkrLi8vGR8zODMtNygtLisBCgoKDg0OGxAQGzIkICY1MTQxLzgsLDQ0NCwwLywsNDEsNC0sNCwvLSwsNCwsLCwtLCwsLC80LCwsLC8sLCwsLP/AABEIAKwBJQMBIgACEQEDEQH/xAAcAAEAAgMBAQEAAAAAAAAAAAAABQYDBAcCAQj/xABFEAACAQIDBgMEBwUGBAcAAAABAgMAEQQSIQUGEyIxQVFhcQcygZEUI0JSYqGxFTNygsEkkpOistJDU3PCFhc1Y7PR4f/EABoBAQADAQEBAAAAAAAAAAAAAAADBAUCAQb/xAAvEQACAgEDAwIFBAEFAAAAAAAAAQIDEQQSITFBURNhBSIycfCBobHR4RRCUpHx/9oADAMBAAIRAxEAPwDuNKUoBSlKAUpSgFKUoBSlKAUpUJvftn6Lh2dSOK3JECL85728ALk+leNpLLOoQc5KMerJulcXxMcipxXnmMja3MjX9dDp8NK393d/5IJFjxDGWE2Bc6vH2zE/aXxvqOtz0qtDVxlLDWDUt+EXQr3xaljrj85Os0r4DfWvtWjJFKo2H21iEM0k5KohxAwwHMHKTSj63obhFXKgIGUMSbjl8R74zlsoOHuM5AykmbK0NkjyysoYiUi4ZxcA9L0BfKVRJtuTKZHzMApkAGpHKs4HU9Lqp6gC3UAafcFvJiWSQqYTww5JZS2fnUKAVlIAAc9C3TSgL1SqNtPeWdCqlkzrIytlUqHVZkUWDS3ByXuBn8dAasm7WIeSDNK6u4kkUlRa2WV1Atc2IAAoCVpSvLsACSbAC5J7CgPVKoO098ppb/RQqRjpI65mbzVbgKPC9z5Cq4N+MdE9zIso7o6KL+QK2IPnrVmOktkspEEtTXF4ydhpWrsvHpPDHOh5ZFDL6EXt6jpW1VYnFKUoBSlKAUpSgFKUoBSlKAUpSgFKUoBSlKAUpSgFKwY3GRwoZJXVEXqzGwFUzam/TtcYaMKv/OnuAfNY+p+JHpXE7IwXzMmp09lzxBZLvPMqKXdgqqLkk2AHiTXM8bjjjsSZyCMPFdYr9x1L28W007ADzqHxe1VnIOInlnINwmiRg+OUaflfzrc2viysKqAFzDQDsKo36lTWF0N3R/DZUyUpfU+nt/n9iF27j87k9hoK191NinGYlYb8rXaU+ESkZvi1wg9Se1ahfM1vCrh7JsXHHiZonIDyIojJ+1lLkqPOzBrd9fCotPFSmkzS+IzlTpZen9jq6KAAB0Ggr7Slax8UKxmBc4ktzBSoP4SQSPmB8q1ds7SXDwvIxAsDlB+09uVQO5J0sKpGwt6pIcQy4uZmjZL3KXCyaEgZFuBqR/LXqWTuMHJNoveLxBV4VFrSOVPoI3fT4oK2qqON3xwZkw541gJSSSriw4Uo7r4kVZsDjoplzxSJIp7owI/KvDlprqbFK+E1B7H3qhxExhQODlLqWAAdQQpZdb21HUC4oEmydrW2lhuLDJF04iMn95SP61s18JoeHHd3Z7HI+hHKw8GU5WHwYGtbeXA5WNunUelZNoSKcRPMl+G8zlD2bXVh4gtmIPgRUxjwJ8Kr/aTlPodR/UVuRk1tl5MeUVzHwb3sl2rdJcIx1Q8WP+BzzD+V7n0da6FX5+w+IkhkWWFsssZup6i3Qqw7qR1H9QDXWtzt8osaMhHDxCi7RE9R3aM/aX8xfWqGr07hJyXRl7TXKUVF9UWelKVSLQpSlAKUpQClKUApSlAKUpQClKUApSlAKUpQHN/athMSZIZI0eSFVPKoLZZNSCUANywsobtr46+t2NwjIvG2hmJPuQZrBV/HY6t5A2HnXRqVG6ouW5lqOstjV6UXhHFMfg41xsscSKkYlyoqiwFlVT82BJ9a+70S/WZeygD5VsQR3x8ne08h+TsaituSZpHPmaybPql9z63SL5a/aK/c2dwN31xuIcSMwjiUM4Q5SxYsFXMNQORibWJ07XqU3o3TOFYMrExlhwpejpJ9lXYDx91/GwPnp+zrbCYTFlZDaPEqqZz0V1LFLnwbOy38cvjXWNuYRJcPNFL7jxsG8hY6g9iOt/Kr1VcJ1LHXyYmu1d9Grln6fHZoqW73tAjyZMbeOVNC4UlXtpeyglT4g6eFZNqe0COx+jgW/wCbLdVHmE99v8o86oOzRxeGoRp8RKAERSFGi3MjMdAO9v8A8rNjdnTYWaJpsPYo4ZUYhkky6lQ4uD6EXHW2lRrUW7fbyTy+H6RWNJvdjKjnGfbyTODixWOfixo8nhPiOSNR/wC0lr281GvjW1tPdefDRtMzwyhbZls6MbkCym5BYk6A2ue9W3Ym9uGxCFg4iZB9ZHIQpT+hHmNKp+8+8TYqZI4AWUNaFR1le3v2PQAXtfoLse1aFXThmS7LHPbjal2x0NGPZEmIxEkOHEZ4XMWkJsASVAuFOp5u3QGk+wZYGtIrQykExyRPyvl1YB1s17XNiB0PWuhbpbB+iQ5SQ0rnPKw6FugA8lAAHpfvVf8AaJj7SRIPsIzk+BbkH5ZqlUm3g5jbKc9vYro2/NlaKTFyMrCxXlzEeGe2YA9+/mK+bH2s2GxPHEQkUxGMKDlyi6kW0tbktbzq3bl7vwtgYzNDG7TXkYuoJOYkpqRfRMo+FVze7AJhpJI4wQgjWRRcnLdnVgCdbcoNu2tE0+D2M4SbjgkJPaFMbhcNGngXkLfNVUfrUTtDeCaWyzO0vEOVYIhw0Yk2AYAl2BOmUtY96uewd08MsEZkhR5CgLs2t2IuevbXpVNwWEVNrQqgsonksOwCiQWF/Ag1NT6fPHRZM6/OUo8Js19tbHxkaCaeILGLCyFSIwdAMq9B0Fxe1ZdgvdWTxFdUx2FEsbxN7rqVPoRauObEZlOvUcrH8Q0P5g1a09zti0+xSvqVck13I3F3SU6fOvrQCRUxEWaCYKJAAcpA1GdGHoQfiCOorPvCnNmqxbmbMhx+EmwkwIaFiYnU2ZEl5tD4Zw4IOhFqmvscIqXVdyKmG6Tj37Ez7MN9TtBJY5BeWAgFwLLIp6NbsdDcfEdbC81X9zN0oNnQmKG5LHM7t1Y/0A8KsFY0mm+DWjnHIpSvl65PT7SlKAUpSgFKUoBSlKAUpSgFKUoBSlKAUpVZ3w240YGGgP8AaJR17RR9DI3n1CjufIGvJSUVlndcJTkox6lN2aA+IxWIHuCR8p8SXIAB79CfSqvtZ9WPnVphxCK0eGi/dxi1/vNbVjVY22vM/rWNNpyz7n22ki48Pwl+i4/ybeythPNhnxGQSQq5jdQCXAAF3A6MATYr1sCdelSqbxYlcM2DZlkSVciTltVibRubXPy3sbgjve1SXse2qPrsIxAN+NH+IEBXH8rAH0cVN70bmrIHlwwCudWiPuSHr0+wx+8Pj41dVTUN1T7GJdqovUSq1Syk+H4Xb9MEV7LsErTYrE5dFIhj8hYM1vUcP5Vd9uwwtBIMRl4QF2LG1rdwexHYjW9cp2XtWXASM8GVop1zFJL8rDlN7HRlIKnxAHgK+y7Wm2gC0kxKIb5VjcRKQerMARceLE266V7XdGMNqWX4ONTorJ3u2Ukot8Sz+PKPuCwInlCrC0sgjznVVIUdySCM5uthpc36W0l9wWQY9ri/Eh+pLCzDK/1i27Nqtx+Dyrb9mcyJLiYXFpyQ4PW8QAXKP4XzH+e9eN9NkcOcSR3TOTJGyaFJlHPb+NLt/K1+tWNOvkXuQauyUrZVP9Pz3LntfbMWHW7m7Ecsa6u3oPDzNgO5rk28m0PpBlBdOLJ1AOg0sqKe4A0v3JJ71vbF2bLjsQ8ZkcIAGxEt+ZgfdQHxNj00UA97V0fDbtYRE4a4WHL4FFN/UkEk+ZqfiJTTjU8dWRmx99cG6BC5gKgDJOMhAAtYH3T07E1UN7drJPI8nRGVYkzaFlVmYtbrZi1gOth51L71buxQZGjuEdsgQ6hGyswKE6gchBXUa3FrVC7sY+KCdpZoGkNgI2ADcPrmNiep5dRrpXUUlyjqEYqO+PJ4h2/iREsbPimVRYLFGwYr0sXWPNoO4tWpsbaKfT8LK1o0WTJroE5HUBr6glmAJOtzV5xO/wDAo5YpmPhZVHzLVQtu7XjmmkxEkSqHCrkvcG17MzaXY3toOgAq5RGUk47cJrqZOoklJPPPg6hvFvJHh1spWSZhyID0/G5+yg7n4C5rmeGlF8obNqWZrWzOTdiB4XJrf3e3SmxVi6HDYbqcoCvJ6L1H8Ta+A7jNvRs1MPi8kSBI+ChUDyLKfjYLr3r3T+nCexPLfc4v3zjuawvBBbdR+2W3ne9YN2NtS4OcS2Uoy5JBZicpNwwANyVNzbuC3epneSDKkZP2lBqAiSMgmQlV8R2q5sjZW0+hVUnCeUdpweJllRZI5MO6MLqy5iCPI3rNbEeMPyb/AO65Jsrb8uzDnDCTDPzMt9Dfqyfdfy6N38a65sfakeJhjxELZo5FzKSLH0IPQg6Vj3Uut4fQ1KrVYshRiLi5ht3sG6fOoh45Qs8YjfM2IDqbAqUzRkm506BvlVkpUJKUjBYXHIY0UyBFCgXCtc8R+JnOcCxUrY66WtrcVL7Hw2J4bpJJJmbDx2dipKzFWElrC2hCm1rXOlWClAUqT9pOEc54y2Y5FCPkccNVB51BU5XbU25ze2lS2w4sSJbys5VlkJzFbBhMeGAB0+qI+QvrU/SgFKUoBSlKAUpSgFKUoBSlKA1tpGQRSGK3EyHJf71tPzrjmzMPip5GhjVmkc55ZX0IvcfWsBYMMtsoF7ZeUDp2yvgUeHWo7K1PhlnTamVDcoJZORT7AfBYqJHkWTiKWBUFbZSAQQWP3hrfx0FRG3k+tcedXbfsXx+EA65G/N0t+hqm71t/aJLfeP61mXwUZNL84PqPht07YRlN5bT/AJIrBq8bLJGxV4zdHA1VrEenQkEHQgkV1TdjfuOa0eIywy9Ab8jn8JPuk/dPwJql7mbPONleBpnhEcWZeGF5iWK82ZTcDTTS+brUht7dKeNWzRCZbe/CO344jr/dzVNT6sI7lyvBU1/+lvtdc3tku/5+eCP3/hHHnRdM0y6+HERMxHxu3xrr+GwiJGsSqAirlC20ygWtb0rheLCNAIow1ybsxN+a1gF8hbofSui7N9oaEBcTh5omsLsFzoT3sQc3zWpNPdDdJvjJV+IaS7060k5JLHH53ILa+zGwWKDw6mIiSIHoYmLK0RPla1/Aqeopt3fVZyg4ZUqTw4153eRlKdALWUM2guTp4VKbxbRjxLh4SzKkDhmysoDFkyi7Aa6HStP2fYrBYaIccRw4kFryyi2ZSxIySNp7pAKg9qtV4TeCpbJuuNk183T/ANIvYe0pcHM0yoXU8k8XuspGouDqGFyRewIY69DVu/8AMOArcQYgm3TKgt8S9vzrb2imz8Wwf6RFxALB4plV7eBIPMPI3FUzeXCxxCaHDy8WyK6sWDFJLspUso7jKbeRqfiTK6cLZcrkxbU21NjpwERmZdEhj5gl/eZ30FyPtNYAaDqb27Zu5jcNeNiZRJ3ERVUXyAK3a33jqfyrzuzt/CQ4aJEjkQhBnAhcnPbmLELYkm5vc3vW5NvYGusEErORymQBEB8Wu2a3oK8y+xzKU8YSwij7w4OznCwuXlM4ijdgt7lAWvlABCE38eVhXQtjbp4TDZTHCpkUfvGGZye5zNcj4Vz2TEcHExzKUZoCxvLcB3dSHe41BJZiNOhtWxit7MXLf+0iNR1+jRC4Ha7SlvnYValVbNJLoUHZCEm5dTqpNq57vVImJxqLCwfhx5ZGXVVJYMBmGl7X08xVUxm0YybyvPOR140jFfioIQfKs+C2sxsqARpblVBlFvKwAPwqSrSyhJSbILdTGccJEvv6BaMD7KAflVb3fjzYnDJ44hP8t3/7amt6XuieSAflUfuPDn2hhR91pHPoInUfm4qy/l07+xCvmvX3LNvt7MVxjKYZhAhfNKmXMpJ6lRcZSdbjob38b3fYuy0w0EeHiFkiUKL9TbufMnX41u0rHc5NYbNRRS6ClKVyeilKUApSlAKUpQCtZcapleHXMkayHwyuXUa+N4m/Ktmo6TZzcdp1ktnjSNlK30RpGBBuLE8Ujv0FAYcNvLhnDHiquRgrZiNGMay2uCQbK4JINutbkG0oncxpKjOLkqCCeUgNp5FgD6jxqAO5Mdh9aTlGUZlBFjDFC2nQ3ECEX6G/UG1SuA2GsTIysfq+LYWH/FdXPTwygCgMr7bw4zXnjGU2PMOubJb1z8vrpWrDvPh2yFXuJGKjUCxWQRa3INi508beNhWtHuoBMJWmdirXFwLn60S6t31FtLC3avE26Qaw475Q+cKQNCJjPp2uWbKTa9gOh1IE/g8Ykq543Dre11Nxf1rPWlg9nKkCQZmsihbglTp5qQR8K8/slPvzf40v++gN+laH7JT783+NL/vp+yU+/N/jS/76ApW8bltrID0jiQj4mRj+gqlbckzTufFj+tWXbGGX9o4ghpCI0Rf3r39wN1zX+3VOnP1nc69yTfXuetZOoeZv7n2HwuLVUX7fy2zc3f2n9ExUWIJsitlk/wCk/K1/4Tlf+Q13gGuJjZ0kuHOIZE4BcxqwFihU5bsOhRmut+1teuk5ujvscKgwuLSQrGcqSAZiq9lkX3jl6BgDpa/S5saazYtk+O6M34pQr5etTzjiSXt3/PYwe0eER4mVlAGZI5DbS7XdCfUhV+VTGxdwIJcPFK80xeRFcsrAC7C+i2tYX73qB3o2nHiJHmsQshSOLlJZkTNqEtfneSwHpXvB7K2lh1vAmLjX7uaJwB/0y5t6KKR2uyT25R7P1I6auPqbJc8NtZXbp4LBNuDKoAix7lQb5ZkDD5qV/Sqem0ZLIkYzvI5RVFiGIYrcX7G1xft1qW/8RY51aN5StwQwMXDkt3IuB27gaVl9nGyxJi3msAmEGSNfxMtr28AlwPMnwq3VKP8AtWCpY7q4uVkk/HOTUk3cxx1kwQI62UwZvlnrVlw7XiSBc/HsYhot+t819FK5Wv6V2WuO4HaHDmw8re5DiZ+gvaMzSrf0Aa/oKsRk2Vq7pyyS8O5WOI5pIV8g7t+YUVrY3YcuFYCV43zqxAXNdctjfXzIHxrpH7Uh4fG40fDtfPnGW3jmvaufbz484hjKvKrLkhDCxZAblyOoDNb4IPGkJNs5hZZJ8s97sbpDGR/SJ3ZY2JCRx8pIDFczP11I0Atp1vfTJvTsbDYLhtEhXMsoe7u2ZeGbAhmP2yhvUpu5vRhYsNFCxdHijVMhRmZiBYlcoIa5108e1U7fLacuJxAURsHayRRdWAJvZrXszGxPZVXXvU9O+VnzPhGde4qLwuWWD2bbtRPCMXMgd2ZuGGFwiqStwDpmJBObqLgDz9e0CQNioIx/w42J/nZQP9Bq5bC2f9Hw0MF78KNVJ8SAAT8Tc1zrbM5k2hM3ZXCL6IoH+rNShuy5yfuzi5KFW1GrvMeg8Fr77MbfT+vSB7efPFf9B86195ZLvUVFxsNJHikXmia410NxYq3gGUkX7Gx7VoTg50uK6lOE1G3czvVK0tjbUjxMKTxG6OPiCNCpHYgggjxFbtYZrilKUApSlAKUpQClKUApSlAKUpQClKUApSlAK8yOFBZiAALknoANSa9VRN8NupKWwyvaBD/aXHViNeCnr9o/DxtxOagsslppldNQiV4zcRZ8XawnkZlv1K9FP90LVUc81WiPHCdZCAFVRZFHRR4VVcSNax5PdLJ9vpYbI7fGP4Ow7qYVf2RCjAENhrsD3zqWb5ljXPEwkuLlAijMjpBG8vMF+zbQn3mOU6eR18eh7lTcbZUIHvCDhkDsyAxkfNap24O0FixseY2XE4dYwT/zE1UfEZx61o3RjJxi+h8zorLKo3Tj9Sx/PJqbsYiGLGJNibmNVYRsQSI5QQBnW11YDMNRoauWL9ouHH7qOaW3VgoRfm5BPyqF3z2jhlxfEVFtEG+kOv8AxWKkLEQNCRe5bqNB3NbO6G4+dFmxy3J1TDn3UHjIB77HrY6D11rmtTi/ThjjuSah02pai7Kb6R45+3t/Z82jvUMVw0bDmJQ4cs5VjZdbIFv73ukk9CfGq3srHSRTGbCTIHOkkbaq6gm1xcXtrZgdNfSpnfXYaQs0cKhEkiLIovZXVsr28AQ6aDTlJ71csBhMJjMNC5gidMnKpQch6MoFuWxBBHlVmtvL3FaydUK1sjw/L8FPx29OOlHDz4fD5+XMDzXOllZmIB8NDUfu5sd5ZThVZUMMdyzqXI5ioUC4vcgksTf51edq7EwWHw8z/R4UHDYXCC+oIAB63JsB51S939tDDYvjy3ySR5JGUE5W0YMVAuRcMNPGp0+HggjLMZOCwZ8ZudiI8z8DDtlBYvGxBNtdEKdf5vjWvuxstMZjJFxDOwEAZMrsvcDNdSDoCth05qtmO39w2QmDNO3YWZF/md1Fh6AnyqmYOduMs2GlCyQxhGAANxYXBQ6kaD5A6V6t0lgKU5QeSa3h3XXDGJ455SJJVjIci4DA6hwA3bvevPstwSmfFTMLyRkRKTqQDdmPqTYH+GoXG4jF42YIoed1BcKpVFjXpcAkKDfQEkt8L183f242BxLysjNHNyyrYBkdSdbHS4JYEXFwQe2tvZN1OGcvx7GTKUVapNcefc7HXHdnsZJGfrmdmv6sT/WrLtX2hKyFcPE+ZhbPLyhb98upY+Wg86i91MFkQnwSyj00vTTVyrTlJYOb5xm1GLIHbjc1fdmxyGOaUgPBGVjlXUkZlzZ/QZl9L36CsG125/jV/wDZhhAcJMWAIlmcEHuFVYrf5DVrU2OutNeSCitTm0yqeyzeS2OfAoS8bgsT2R1tzDyI0PmFPc12GoLdvdHCYHMcNDlZ/eYksbeFyTYeVTtZN01ObkjSrhsioilKVGdilKUApSlAKUpQClKUApSlAKUpQClKUBFb0LIcLJw75gATlvcqCCwFtdVv018K5lsHdOXEy5LiPDoFLshuoZlDNHCSOazEi590W6muxV8At0qOdcZ43FijU2Up7OG+5yXZmCVJ8VAl8kZcLmNzZfE9TVVxa6/GrVsebNiMZJ2PG/1sBVVxHv8AxrJsxuePL/k+w0Te1Z/4x/7wWz2dbwjDSnDym0U7Aox6JLaxDeAey6/eH4qiN5YolxE4jIaFZDlJsQG951B8Fe48rW7V8wO7s30KPFqv0iJwxkUi7paRhoo99LD1HmOmXYMsAninnTiYdF5BGAyo9xZmTqwFidL62NtNLEt2FXPjw/Yz4ekpz1NPPHMPf+vz2I/BY9VngkZQ6xOG4ei5gL2yg6dSG+FdOg9oWFIuyzofutGSfmtx+dSTY/AYqPmfDyIezldPg2oNcu3vESGb6Mc0akCKxzDNlu6qdbqDbxsbjyqVqVEcxaaKkZVfELVGyLi0uz4wvuuCU3k3o+lyxrHGwAzLGls0js1geVb2Fh0v5m1a2Exs+FZsry4YnVlljORj0zcy5b/iUi/e9X7dLZ2EghRouFxHjUvJmDMxIBN2Jva/bpWXfLFxfQsSjSoC8LqBmFySpAAHUkk1bgmuZcszrNTBrZCPy+/U51jcdNNKiMZMROxPDWwsviVjFlW3326eNWTZe4MhXNPiDG5GixBWy/xM6nMfQAevWo3cyS21FJ+3h3UfxAxsf0PyrqVTSeHhHF03F7Y8I49tbCDixRvy3nEU2Tlv9Yqll+7mRlPlmNqvm39hQR4RzFCiNAheMqACCovYkakG1jfreqdvytsXKyasrxvYfeCo1vjkX51adrbyw4jDPHCzF5FykFWXIDozOWAAygnv1sBejy8HFzbSk/BG+zWC+IxkvYFI19OZz/qX5Vpe0ZohPyABwl5yOjE2EakfesGN+tvUVo7tbxnCLiUWIu8sgaIkgL7qpZtb6Zb6DW/ateDZL43F/R1csqEPipvFj7xH4jYooHQLfsL3FBxtdk+Ev3MyU1KtQjy2Ydj7tYieB8UCiRKGK5s15MoPugWstwRmJN/C1S26b3DeBTSulLhkSLhIoVFTKqjoFAsAB6Vy3cg8i/8ATH6V1XfK1S3HFlMa3HBBbS/efH+tdQ9mqW2fEfFpCfUyvXMNq/vT6/1rqXs6W2zoP5/zkc11r/oieaP6mWSlKVlmiKUpQClKUApSlAKUpQClKUApSlAKUpQClKUArX2hixFE8rdI1LH4C9bFQu+OF4uEkTKWU5c6r1MYYFwLa+6DpRnqWXg5FsvG8JCrEZ2Sx1HU6kfOtCT3rntqa87S21jInKlYEjvyWiUxsnYqx0bTzv42rPhpxiIpQkSpMEsRHfhuGOS4GuRwzAgdD+mS6cvGeT7GGs2Q3uPHs8nYPZ/hzHs3CqwseEGPq3P/AN1Y9tblYedjKmaCU9XiNgx/Ehuretr+dWDCQBERB0VQo+AtWWtVxTWGfIRsnGW6LwzmGP8AZ9ir8rYWcdi6mJvyzj9KwLuNjupTD2HReM/5Hh6V1alQf6WrwXV8U1SWN/7L+jh22sFFEjS8FQVJSWNlUskqi5FwNQQQwPganNnbi4shWCYSK4vcFj117IP1qS3t3FnxM8jRyKI5jduYqVOQJcKFIOqg63uNLDrVw2PiCoGHl0ljUDykUWGdL9R0uOqk2OhBMta2cI8v1kpqOHz3KTLuPigNRhpdbjmkQjzGjVoSbt4tTlGDkI75Z0IPxZwfmK6xXiaUKpZmCqouSTYAeJNS72VfXn3ON4mPIE4SEmT3Ua1wxbhlWtoTnFr9O9W3DbhysBx8Y3T3IkUAeWZ81/WwqN3Y3TxZmillIEMbh1JPM4F21jyDLdrEAm4A1ua6ZXTsa6MXT34RybebYJwLI/EMkbXAYgAq4GgNtDfqDYe7Vj9koX6G9gQ/GfiXFiTcZTrrbh5LVa9p7NjnQJILgHMLGxB1FwfQkfGvGyNkRYZOHCmVfUknsNT4DtXc75TgoyKkKVCbkjaxDWVj4An8q5Dui9o0ubDINfhXW8cpMbgC5KEAedjavzbtLbM0Drho1VMiqOK6Bmc5RcoG5UUEkAAX01N71LpH1iurONRHOH4LJtJg0psQdexv3rqXs7/9Og9G/wDkeuJbLxeJkZbyCYAjMHVbKt+Zi4AyWH2rj49K7PsST6Fs2LMrMRooOhOd2K5iRpowvf8AWpdbJ4jFkWkjy5ItNKhottloeIIuYSLGyh1IBYqoIcXBHOt7efhXv/xFh7Zi5Gl9VI0y57i46ZbG/mPGs4vEtSouPeCBtQ5tprlNteH3tY/vo/n5GtrZ+OEoZlDAKxXmBB0AN7HXvQG1SlKAUpSgFKUoBSlKAUpSgFKUoBSlKAUpSgIfH7tQSEsA0bNqTGbAnxKm6k+dr1jwG68MbBiXcqbqHtYHscqgAkeJBtU5SvMLqdb5YxngUpSvTkUpSgFauPwQlUAkqym6OvvI3iD+RHQgkHQ1GbzbwfRDH9WXDhugOhXLYsQDlQBiWc9APhWLH71R4dhHKCzBbs0eUi4iaU2UvmAIQgEjqRQEhhtpZcyT5UkjUsx6KyDrIpPbxB1U9dCCccMTYhhJICsSm8UZ6sRqJJB+aoenU62CxO1NvI7xI2H51mQZZlUlWL4dQ4ZWIByYi4669bW18LvsqrE8qaPCsjZMpIYwGcgDPcCwsCQKAt9KrWI3yiRpFaKYNECXACEhli4xXRzrktr7tyBe9WHDyFlDFSpP2Ta49bEj86AyUpSgFQ20t18LOxd4hmPUrpf1A0PrUzSgIfAbsYaIgrFcjUZiWsfEA6X062vUpPCrqUdQynqGFwfgayUpnIMEWDjVBGqKEUghQAACDmBA6aML+tY12ZCBYQxgWI90dGtm7d8q/IeFbdKA1DsyE2+qj5Tcco0Iy2PT8Cf3R4VlwuFSMZY0VBe9lAAv46VmpQClKUApSlAKUpQClKUApSlAKUpQClKUApSlAKUpQClKUApSlAYpcMrMGZQSoIBPg1sw+Nh8qiMVunhnRkEeS6kAqzcp4ZiDBScuYRnKCR0AHQWqcpQEamwcOMv1Q5WzAkknNdGBuTc2MUdr9AijoLVhbdfCkW4Ita2XM2X93wb5b2vw+TNa9gBfSpilAR+I2LA7OzRgmQEPqbNdeHcqDYtk5c1r20vapAClKAUpSgFKUoBSlKAUpSgFKUoBSlKAUpSgFKUoD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730376" y="-990600"/>
            <a:ext cx="40481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52231" name="AutoShape 9" descr="Bildresultat för kapillärer"/>
          <p:cNvSpPr>
            <a:spLocks noChangeAspect="1" noChangeArrowheads="1"/>
          </p:cNvSpPr>
          <p:nvPr/>
        </p:nvSpPr>
        <p:spPr bwMode="auto">
          <a:xfrm>
            <a:off x="1524000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52232" name="AutoShape 11" descr="Bildresultat för kapillärer"/>
          <p:cNvSpPr>
            <a:spLocks noChangeAspect="1" noChangeArrowheads="1"/>
          </p:cNvSpPr>
          <p:nvPr/>
        </p:nvSpPr>
        <p:spPr bwMode="auto">
          <a:xfrm>
            <a:off x="16764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52233" name="AutoShape 13" descr="data:image/jpeg;base64,/9j/4AAQSkZJRgABAQAAAQABAAD/2wCEAAkGBxQTEhUSExIVFhUVFyAZFhgWGRwbHhoYHhoaGBwbHBgdHCggHyIlGxYYIjIiJSkrLi8vGR8zODMtNygtLisBCgoKDg0OGxAQGzIkICY1MTQxLzgsLDQ0NCwwLywsNDEsNC0sNCwvLSwsNCwsLCwtLCwsLC80LCwsLC8sLCwsLP/AABEIAKwBJQMBIgACEQEDEQH/xAAcAAEAAgMBAQEAAAAAAAAAAAAABQYDBAcCAQj/xABFEAACAQIDBgMEBwUGBAcAAAABAgMAEQQSIQUGEyIxQVFhcQcygZEUI0JSYqGxFTNygsEkkpOistJDU3PCFhc1Y7PR4f/EABoBAQADAQEBAAAAAAAAAAAAAAADBAUCAQb/xAAvEQACAgEDAwIFBAEFAAAAAAAAAQIDEQQSITFBURNhBSIycfCBobHR4RRCUpHx/9oADAMBAAIRAxEAPwDuNKUoBSlKAUpSgFKUoBSlKAUpUJvftn6Lh2dSOK3JECL85728ALk+leNpLLOoQc5KMerJulcXxMcipxXnmMja3MjX9dDp8NK393d/5IJFjxDGWE2Bc6vH2zE/aXxvqOtz0qtDVxlLDWDUt+EXQr3xaljrj85Os0r4DfWvtWjJFKo2H21iEM0k5KohxAwwHMHKTSj63obhFXKgIGUMSbjl8R74zlsoOHuM5AykmbK0NkjyysoYiUi4ZxcA9L0BfKVRJtuTKZHzMApkAGpHKs4HU9Lqp6gC3UAafcFvJiWSQqYTww5JZS2fnUKAVlIAAc9C3TSgL1SqNtPeWdCqlkzrIytlUqHVZkUWDS3ByXuBn8dAasm7WIeSDNK6u4kkUlRa2WV1Atc2IAAoCVpSvLsACSbAC5J7CgPVKoO098ppb/RQqRjpI65mbzVbgKPC9z5Cq4N+MdE9zIso7o6KL+QK2IPnrVmOktkspEEtTXF4ydhpWrsvHpPDHOh5ZFDL6EXt6jpW1VYnFKUoBSlKAUpSgFKUoBSlKAUpSgFKUoBSlKAUpSgFKwY3GRwoZJXVEXqzGwFUzam/TtcYaMKv/OnuAfNY+p+JHpXE7IwXzMmp09lzxBZLvPMqKXdgqqLkk2AHiTXM8bjjjsSZyCMPFdYr9x1L28W007ADzqHxe1VnIOInlnINwmiRg+OUaflfzrc2viysKqAFzDQDsKo36lTWF0N3R/DZUyUpfU+nt/n9iF27j87k9hoK191NinGYlYb8rXaU+ESkZvi1wg9Se1ahfM1vCrh7JsXHHiZonIDyIojJ+1lLkqPOzBrd9fCotPFSmkzS+IzlTpZen9jq6KAAB0Ggr7Slax8UKxmBc4ktzBSoP4SQSPmB8q1ds7SXDwvIxAsDlB+09uVQO5J0sKpGwt6pIcQy4uZmjZL3KXCyaEgZFuBqR/LXqWTuMHJNoveLxBV4VFrSOVPoI3fT4oK2qqON3xwZkw541gJSSSriw4Uo7r4kVZsDjoplzxSJIp7owI/KvDlprqbFK+E1B7H3qhxExhQODlLqWAAdQQpZdb21HUC4oEmydrW2lhuLDJF04iMn95SP61s18JoeHHd3Z7HI+hHKw8GU5WHwYGtbeXA5WNunUelZNoSKcRPMl+G8zlD2bXVh4gtmIPgRUxjwJ8Kr/aTlPodR/UVuRk1tl5MeUVzHwb3sl2rdJcIx1Q8WP+BzzD+V7n0da6FX5+w+IkhkWWFsssZup6i3Qqw7qR1H9QDXWtzt8osaMhHDxCi7RE9R3aM/aX8xfWqGr07hJyXRl7TXKUVF9UWelKVSLQpSlAKUpQClKUApSlAKUpQClKUApSlAKUpQHN/athMSZIZI0eSFVPKoLZZNSCUANywsobtr46+t2NwjIvG2hmJPuQZrBV/HY6t5A2HnXRqVG6ouW5lqOstjV6UXhHFMfg41xsscSKkYlyoqiwFlVT82BJ9a+70S/WZeygD5VsQR3x8ne08h+TsaituSZpHPmaybPql9z63SL5a/aK/c2dwN31xuIcSMwjiUM4Q5SxYsFXMNQORibWJ07XqU3o3TOFYMrExlhwpejpJ9lXYDx91/GwPnp+zrbCYTFlZDaPEqqZz0V1LFLnwbOy38cvjXWNuYRJcPNFL7jxsG8hY6g9iOt/Kr1VcJ1LHXyYmu1d9Grln6fHZoqW73tAjyZMbeOVNC4UlXtpeyglT4g6eFZNqe0COx+jgW/wCbLdVHmE99v8o86oOzRxeGoRp8RKAERSFGi3MjMdAO9v8A8rNjdnTYWaJpsPYo4ZUYhkky6lQ4uD6EXHW2lRrUW7fbyTy+H6RWNJvdjKjnGfbyTODixWOfixo8nhPiOSNR/wC0lr281GvjW1tPdefDRtMzwyhbZls6MbkCym5BYk6A2ue9W3Ym9uGxCFg4iZB9ZHIQpT+hHmNKp+8+8TYqZI4AWUNaFR1le3v2PQAXtfoLse1aFXThmS7LHPbjal2x0NGPZEmIxEkOHEZ4XMWkJsASVAuFOp5u3QGk+wZYGtIrQykExyRPyvl1YB1s17XNiB0PWuhbpbB+iQ5SQ0rnPKw6FugA8lAAHpfvVf8AaJj7SRIPsIzk+BbkH5ZqlUm3g5jbKc9vYro2/NlaKTFyMrCxXlzEeGe2YA9+/mK+bH2s2GxPHEQkUxGMKDlyi6kW0tbktbzq3bl7vwtgYzNDG7TXkYuoJOYkpqRfRMo+FVze7AJhpJI4wQgjWRRcnLdnVgCdbcoNu2tE0+D2M4SbjgkJPaFMbhcNGngXkLfNVUfrUTtDeCaWyzO0vEOVYIhw0Yk2AYAl2BOmUtY96uewd08MsEZkhR5CgLs2t2IuevbXpVNwWEVNrQqgsonksOwCiQWF/Ag1NT6fPHRZM6/OUo8Js19tbHxkaCaeILGLCyFSIwdAMq9B0Fxe1ZdgvdWTxFdUx2FEsbxN7rqVPoRauObEZlOvUcrH8Q0P5g1a09zti0+xSvqVck13I3F3SU6fOvrQCRUxEWaCYKJAAcpA1GdGHoQfiCOorPvCnNmqxbmbMhx+EmwkwIaFiYnU2ZEl5tD4Zw4IOhFqmvscIqXVdyKmG6Tj37Ez7MN9TtBJY5BeWAgFwLLIp6NbsdDcfEdbC81X9zN0oNnQmKG5LHM7t1Y/0A8KsFY0mm+DWjnHIpSvl65PT7SlKAUpSgFKUoBSlKAUpSgFKUoBSlKAUpVZ3w240YGGgP8AaJR17RR9DI3n1CjufIGvJSUVlndcJTkox6lN2aA+IxWIHuCR8p8SXIAB79CfSqvtZ9WPnVphxCK0eGi/dxi1/vNbVjVY22vM/rWNNpyz7n22ki48Pwl+i4/ybeythPNhnxGQSQq5jdQCXAAF3A6MATYr1sCdelSqbxYlcM2DZlkSVciTltVibRubXPy3sbgjve1SXse2qPrsIxAN+NH+IEBXH8rAH0cVN70bmrIHlwwCudWiPuSHr0+wx+8Pj41dVTUN1T7GJdqovUSq1Syk+H4Xb9MEV7LsErTYrE5dFIhj8hYM1vUcP5Vd9uwwtBIMRl4QF2LG1rdwexHYjW9cp2XtWXASM8GVop1zFJL8rDlN7HRlIKnxAHgK+y7Wm2gC0kxKIb5VjcRKQerMARceLE266V7XdGMNqWX4ONTorJ3u2Ukot8Sz+PKPuCwInlCrC0sgjznVVIUdySCM5uthpc36W0l9wWQY9ri/Eh+pLCzDK/1i27Nqtx+Dyrb9mcyJLiYXFpyQ4PW8QAXKP4XzH+e9eN9NkcOcSR3TOTJGyaFJlHPb+NLt/K1+tWNOvkXuQauyUrZVP9Pz3LntfbMWHW7m7Ecsa6u3oPDzNgO5rk28m0PpBlBdOLJ1AOg0sqKe4A0v3JJ71vbF2bLjsQ8ZkcIAGxEt+ZgfdQHxNj00UA97V0fDbtYRE4a4WHL4FFN/UkEk+ZqfiJTTjU8dWRmx99cG6BC5gKgDJOMhAAtYH3T07E1UN7drJPI8nRGVYkzaFlVmYtbrZi1gOth51L71buxQZGjuEdsgQ6hGyswKE6gchBXUa3FrVC7sY+KCdpZoGkNgI2ADcPrmNiep5dRrpXUUlyjqEYqO+PJ4h2/iREsbPimVRYLFGwYr0sXWPNoO4tWpsbaKfT8LK1o0WTJroE5HUBr6glmAJOtzV5xO/wDAo5YpmPhZVHzLVQtu7XjmmkxEkSqHCrkvcG17MzaXY3toOgAq5RGUk47cJrqZOoklJPPPg6hvFvJHh1spWSZhyID0/G5+yg7n4C5rmeGlF8obNqWZrWzOTdiB4XJrf3e3SmxVi6HDYbqcoCvJ6L1H8Ta+A7jNvRs1MPi8kSBI+ChUDyLKfjYLr3r3T+nCexPLfc4v3zjuawvBBbdR+2W3ne9YN2NtS4OcS2Uoy5JBZicpNwwANyVNzbuC3epneSDKkZP2lBqAiSMgmQlV8R2q5sjZW0+hVUnCeUdpweJllRZI5MO6MLqy5iCPI3rNbEeMPyb/AO65Jsrb8uzDnDCTDPzMt9Dfqyfdfy6N38a65sfakeJhjxELZo5FzKSLH0IPQg6Vj3Uut4fQ1KrVYshRiLi5ht3sG6fOoh45Qs8YjfM2IDqbAqUzRkm506BvlVkpUJKUjBYXHIY0UyBFCgXCtc8R+JnOcCxUrY66WtrcVL7Hw2J4bpJJJmbDx2dipKzFWElrC2hCm1rXOlWClAUqT9pOEc54y2Y5FCPkccNVB51BU5XbU25ze2lS2w4sSJbys5VlkJzFbBhMeGAB0+qI+QvrU/SgFKUoBSlKAUpSgFKUoBSlKA1tpGQRSGK3EyHJf71tPzrjmzMPip5GhjVmkc55ZX0IvcfWsBYMMtsoF7ZeUDp2yvgUeHWo7K1PhlnTamVDcoJZORT7AfBYqJHkWTiKWBUFbZSAQQWP3hrfx0FRG3k+tcedXbfsXx+EA65G/N0t+hqm71t/aJLfeP61mXwUZNL84PqPht07YRlN5bT/AJIrBq8bLJGxV4zdHA1VrEenQkEHQgkV1TdjfuOa0eIywy9Ab8jn8JPuk/dPwJql7mbPONleBpnhEcWZeGF5iWK82ZTcDTTS+brUht7dKeNWzRCZbe/CO344jr/dzVNT6sI7lyvBU1/+lvtdc3tku/5+eCP3/hHHnRdM0y6+HERMxHxu3xrr+GwiJGsSqAirlC20ygWtb0rheLCNAIow1ybsxN+a1gF8hbofSui7N9oaEBcTh5omsLsFzoT3sQc3zWpNPdDdJvjJV+IaS7060k5JLHH53ILa+zGwWKDw6mIiSIHoYmLK0RPla1/Aqeopt3fVZyg4ZUqTw4153eRlKdALWUM2guTp4VKbxbRjxLh4SzKkDhmysoDFkyi7Aa6HStP2fYrBYaIccRw4kFryyi2ZSxIySNp7pAKg9qtV4TeCpbJuuNk183T/ANIvYe0pcHM0yoXU8k8XuspGouDqGFyRewIY69DVu/8AMOArcQYgm3TKgt8S9vzrb2imz8Wwf6RFxALB4plV7eBIPMPI3FUzeXCxxCaHDy8WyK6sWDFJLspUso7jKbeRqfiTK6cLZcrkxbU21NjpwERmZdEhj5gl/eZ30FyPtNYAaDqb27Zu5jcNeNiZRJ3ERVUXyAK3a33jqfyrzuzt/CQ4aJEjkQhBnAhcnPbmLELYkm5vc3vW5NvYGusEErORymQBEB8Wu2a3oK8y+xzKU8YSwij7w4OznCwuXlM4ijdgt7lAWvlABCE38eVhXQtjbp4TDZTHCpkUfvGGZye5zNcj4Vz2TEcHExzKUZoCxvLcB3dSHe41BJZiNOhtWxit7MXLf+0iNR1+jRC4Ha7SlvnYValVbNJLoUHZCEm5dTqpNq57vVImJxqLCwfhx5ZGXVVJYMBmGl7X08xVUxm0YybyvPOR140jFfioIQfKs+C2sxsqARpblVBlFvKwAPwqSrSyhJSbILdTGccJEvv6BaMD7KAflVb3fjzYnDJ44hP8t3/7amt6XuieSAflUfuPDn2hhR91pHPoInUfm4qy/l07+xCvmvX3LNvt7MVxjKYZhAhfNKmXMpJ6lRcZSdbjob38b3fYuy0w0EeHiFkiUKL9TbufMnX41u0rHc5NYbNRRS6ClKVyeilKUApSlAKUpQCtZcapleHXMkayHwyuXUa+N4m/Ktmo6TZzcdp1ktnjSNlK30RpGBBuLE8Ujv0FAYcNvLhnDHiquRgrZiNGMay2uCQbK4JINutbkG0oncxpKjOLkqCCeUgNp5FgD6jxqAO5Mdh9aTlGUZlBFjDFC2nQ3ECEX6G/UG1SuA2GsTIysfq+LYWH/FdXPTwygCgMr7bw4zXnjGU2PMOubJb1z8vrpWrDvPh2yFXuJGKjUCxWQRa3INi508beNhWtHuoBMJWmdirXFwLn60S6t31FtLC3avE26Qaw475Q+cKQNCJjPp2uWbKTa9gOh1IE/g8Ykq543Dre11Nxf1rPWlg9nKkCQZmsihbglTp5qQR8K8/slPvzf40v++gN+laH7JT783+NL/vp+yU+/N/jS/76ApW8bltrID0jiQj4mRj+gqlbckzTufFj+tWXbGGX9o4ghpCI0Rf3r39wN1zX+3VOnP1nc69yTfXuetZOoeZv7n2HwuLVUX7fy2zc3f2n9ExUWIJsitlk/wCk/K1/4Tlf+Q13gGuJjZ0kuHOIZE4BcxqwFihU5bsOhRmut+1teuk5ujvscKgwuLSQrGcqSAZiq9lkX3jl6BgDpa/S5saazYtk+O6M34pQr5etTzjiSXt3/PYwe0eER4mVlAGZI5DbS7XdCfUhV+VTGxdwIJcPFK80xeRFcsrAC7C+i2tYX73qB3o2nHiJHmsQshSOLlJZkTNqEtfneSwHpXvB7K2lh1vAmLjX7uaJwB/0y5t6KKR2uyT25R7P1I6auPqbJc8NtZXbp4LBNuDKoAix7lQb5ZkDD5qV/Sqem0ZLIkYzvI5RVFiGIYrcX7G1xft1qW/8RY51aN5StwQwMXDkt3IuB27gaVl9nGyxJi3msAmEGSNfxMtr28AlwPMnwq3VKP8AtWCpY7q4uVkk/HOTUk3cxx1kwQI62UwZvlnrVlw7XiSBc/HsYhot+t819FK5Wv6V2WuO4HaHDmw8re5DiZ+gvaMzSrf0Aa/oKsRk2Vq7pyyS8O5WOI5pIV8g7t+YUVrY3YcuFYCV43zqxAXNdctjfXzIHxrpH7Uh4fG40fDtfPnGW3jmvaufbz484hjKvKrLkhDCxZAblyOoDNb4IPGkJNs5hZZJ8s97sbpDGR/SJ3ZY2JCRx8pIDFczP11I0Atp1vfTJvTsbDYLhtEhXMsoe7u2ZeGbAhmP2yhvUpu5vRhYsNFCxdHijVMhRmZiBYlcoIa5108e1U7fLacuJxAURsHayRRdWAJvZrXszGxPZVXXvU9O+VnzPhGde4qLwuWWD2bbtRPCMXMgd2ZuGGFwiqStwDpmJBObqLgDz9e0CQNioIx/w42J/nZQP9Bq5bC2f9Hw0MF78KNVJ8SAAT8Tc1zrbM5k2hM3ZXCL6IoH+rNShuy5yfuzi5KFW1GrvMeg8Fr77MbfT+vSB7efPFf9B86195ZLvUVFxsNJHikXmia410NxYq3gGUkX7Gx7VoTg50uK6lOE1G3czvVK0tjbUjxMKTxG6OPiCNCpHYgggjxFbtYZrilKUApSlAKUpQClKUApSlAKUpQClKUApSlAK8yOFBZiAALknoANSa9VRN8NupKWwyvaBD/aXHViNeCnr9o/DxtxOagsslppldNQiV4zcRZ8XawnkZlv1K9FP90LVUc81WiPHCdZCAFVRZFHRR4VVcSNax5PdLJ9vpYbI7fGP4Ow7qYVf2RCjAENhrsD3zqWb5ljXPEwkuLlAijMjpBG8vMF+zbQn3mOU6eR18eh7lTcbZUIHvCDhkDsyAxkfNap24O0FixseY2XE4dYwT/zE1UfEZx61o3RjJxi+h8zorLKo3Tj9Sx/PJqbsYiGLGJNibmNVYRsQSI5QQBnW11YDMNRoauWL9ouHH7qOaW3VgoRfm5BPyqF3z2jhlxfEVFtEG+kOv8AxWKkLEQNCRe5bqNB3NbO6G4+dFmxy3J1TDn3UHjIB77HrY6D11rmtTi/ThjjuSah02pai7Kb6R45+3t/Z82jvUMVw0bDmJQ4cs5VjZdbIFv73ukk9CfGq3srHSRTGbCTIHOkkbaq6gm1xcXtrZgdNfSpnfXYaQs0cKhEkiLIovZXVsr28AQ6aDTlJ71csBhMJjMNC5gidMnKpQch6MoFuWxBBHlVmtvL3FaydUK1sjw/L8FPx29OOlHDz4fD5+XMDzXOllZmIB8NDUfu5sd5ZThVZUMMdyzqXI5ioUC4vcgksTf51edq7EwWHw8z/R4UHDYXCC+oIAB63JsB51S939tDDYvjy3ySR5JGUE5W0YMVAuRcMNPGp0+HggjLMZOCwZ8ZudiI8z8DDtlBYvGxBNtdEKdf5vjWvuxstMZjJFxDOwEAZMrsvcDNdSDoCth05qtmO39w2QmDNO3YWZF/md1Fh6AnyqmYOduMs2GlCyQxhGAANxYXBQ6kaD5A6V6t0lgKU5QeSa3h3XXDGJ455SJJVjIci4DA6hwA3bvevPstwSmfFTMLyRkRKTqQDdmPqTYH+GoXG4jF42YIoed1BcKpVFjXpcAkKDfQEkt8L183f242BxLysjNHNyyrYBkdSdbHS4JYEXFwQe2tvZN1OGcvx7GTKUVapNcefc7HXHdnsZJGfrmdmv6sT/WrLtX2hKyFcPE+ZhbPLyhb98upY+Wg86i91MFkQnwSyj00vTTVyrTlJYOb5xm1GLIHbjc1fdmxyGOaUgPBGVjlXUkZlzZ/QZl9L36CsG125/jV/wDZhhAcJMWAIlmcEHuFVYrf5DVrU2OutNeSCitTm0yqeyzeS2OfAoS8bgsT2R1tzDyI0PmFPc12GoLdvdHCYHMcNDlZ/eYksbeFyTYeVTtZN01ObkjSrhsioilKVGdilKUApSlAKUpQClKUApSlAKUpQClKUBFb0LIcLJw75gATlvcqCCwFtdVv018K5lsHdOXEy5LiPDoFLshuoZlDNHCSOazEi590W6muxV8At0qOdcZ43FijU2Up7OG+5yXZmCVJ8VAl8kZcLmNzZfE9TVVxa6/GrVsebNiMZJ2PG/1sBVVxHv8AxrJsxuePL/k+w0Te1Z/4x/7wWz2dbwjDSnDym0U7Aox6JLaxDeAey6/eH4qiN5YolxE4jIaFZDlJsQG951B8Fe48rW7V8wO7s30KPFqv0iJwxkUi7paRhoo99LD1HmOmXYMsAninnTiYdF5BGAyo9xZmTqwFidL62NtNLEt2FXPjw/Yz4ekpz1NPPHMPf+vz2I/BY9VngkZQ6xOG4ei5gL2yg6dSG+FdOg9oWFIuyzofutGSfmtx+dSTY/AYqPmfDyIezldPg2oNcu3vESGb6Mc0akCKxzDNlu6qdbqDbxsbjyqVqVEcxaaKkZVfELVGyLi0uz4wvuuCU3k3o+lyxrHGwAzLGls0js1geVb2Fh0v5m1a2Exs+FZsry4YnVlljORj0zcy5b/iUi/e9X7dLZ2EghRouFxHjUvJmDMxIBN2Jva/bpWXfLFxfQsSjSoC8LqBmFySpAAHUkk1bgmuZcszrNTBrZCPy+/U51jcdNNKiMZMROxPDWwsviVjFlW3326eNWTZe4MhXNPiDG5GixBWy/xM6nMfQAevWo3cyS21FJ+3h3UfxAxsf0PyrqVTSeHhHF03F7Y8I49tbCDixRvy3nEU2Tlv9Yqll+7mRlPlmNqvm39hQR4RzFCiNAheMqACCovYkakG1jfreqdvytsXKyasrxvYfeCo1vjkX51adrbyw4jDPHCzF5FykFWXIDozOWAAygnv1sBejy8HFzbSk/BG+zWC+IxkvYFI19OZz/qX5Vpe0ZohPyABwl5yOjE2EakfesGN+tvUVo7tbxnCLiUWIu8sgaIkgL7qpZtb6Zb6DW/ateDZL43F/R1csqEPipvFj7xH4jYooHQLfsL3FBxtdk+Ev3MyU1KtQjy2Ydj7tYieB8UCiRKGK5s15MoPugWstwRmJN/C1S26b3DeBTSulLhkSLhIoVFTKqjoFAsAB6Vy3cg8i/8ATH6V1XfK1S3HFlMa3HBBbS/efH+tdQ9mqW2fEfFpCfUyvXMNq/vT6/1rqXs6W2zoP5/zkc11r/oieaP6mWSlKVlmiKUpQClKUApSlAKUpQClKUApSlAKUpQClKUArX2hixFE8rdI1LH4C9bFQu+OF4uEkTKWU5c6r1MYYFwLa+6DpRnqWXg5FsvG8JCrEZ2Sx1HU6kfOtCT3rntqa87S21jInKlYEjvyWiUxsnYqx0bTzv42rPhpxiIpQkSpMEsRHfhuGOS4GuRwzAgdD+mS6cvGeT7GGs2Q3uPHs8nYPZ/hzHs3CqwseEGPq3P/AN1Y9tblYedjKmaCU9XiNgx/Ehuretr+dWDCQBERB0VQo+AtWWtVxTWGfIRsnGW6LwzmGP8AZ9ir8rYWcdi6mJvyzj9KwLuNjupTD2HReM/5Hh6V1alQf6WrwXV8U1SWN/7L+jh22sFFEjS8FQVJSWNlUskqi5FwNQQQwPganNnbi4shWCYSK4vcFj117IP1qS3t3FnxM8jRyKI5jduYqVOQJcKFIOqg63uNLDrVw2PiCoGHl0ljUDykUWGdL9R0uOqk2OhBMta2cI8v1kpqOHz3KTLuPigNRhpdbjmkQjzGjVoSbt4tTlGDkI75Z0IPxZwfmK6xXiaUKpZmCqouSTYAeJNS72VfXn3ON4mPIE4SEmT3Ua1wxbhlWtoTnFr9O9W3DbhysBx8Y3T3IkUAeWZ81/WwqN3Y3TxZmillIEMbh1JPM4F21jyDLdrEAm4A1ua6ZXTsa6MXT34RybebYJwLI/EMkbXAYgAq4GgNtDfqDYe7Vj9koX6G9gQ/GfiXFiTcZTrrbh5LVa9p7NjnQJILgHMLGxB1FwfQkfGvGyNkRYZOHCmVfUknsNT4DtXc75TgoyKkKVCbkjaxDWVj4An8q5Dui9o0ubDINfhXW8cpMbgC5KEAedjavzbtLbM0Drho1VMiqOK6Bmc5RcoG5UUEkAAX01N71LpH1iurONRHOH4LJtJg0psQdexv3rqXs7/9Og9G/wDkeuJbLxeJkZbyCYAjMHVbKt+Zi4AyWH2rj49K7PsST6Fs2LMrMRooOhOd2K5iRpowvf8AWpdbJ4jFkWkjy5ItNKhottloeIIuYSLGyh1IBYqoIcXBHOt7efhXv/xFh7Zi5Gl9VI0y57i46ZbG/mPGs4vEtSouPeCBtQ5tprlNteH3tY/vo/n5GtrZ+OEoZlDAKxXmBB0AN7HXvQG1SlKAUpSgFKUoBSlKAUpSgFKUoBSlKAUpSgIfH7tQSEsA0bNqTGbAnxKm6k+dr1jwG68MbBiXcqbqHtYHscqgAkeJBtU5SvMLqdb5YxngUpSvTkUpSgFauPwQlUAkqym6OvvI3iD+RHQgkHQ1GbzbwfRDH9WXDhugOhXLYsQDlQBiWc9APhWLH71R4dhHKCzBbs0eUi4iaU2UvmAIQgEjqRQEhhtpZcyT5UkjUsx6KyDrIpPbxB1U9dCCccMTYhhJICsSm8UZ6sRqJJB+aoenU62CxO1NvI7xI2H51mQZZlUlWL4dQ4ZWIByYi4669bW18LvsqrE8qaPCsjZMpIYwGcgDPcCwsCQKAt9KrWI3yiRpFaKYNECXACEhli4xXRzrktr7tyBe9WHDyFlDFSpP2Ta49bEj86AyUpSgFQ20t18LOxd4hmPUrpf1A0PrUzSgIfAbsYaIgrFcjUZiWsfEA6X062vUpPCrqUdQynqGFwfgayUpnIMEWDjVBGqKEUghQAACDmBA6aML+tY12ZCBYQxgWI90dGtm7d8q/IeFbdKA1DsyE2+qj5Tcco0Iy2PT8Cf3R4VlwuFSMZY0VBe9lAAv46VmpQClKUApSlAKUpQClKUApSlAKUpQClKUApSlAKUpQClKUApSlAYpcMrMGZQSoIBPg1sw+Nh8qiMVunhnRkEeS6kAqzcp4ZiDBScuYRnKCR0AHQWqcpQEamwcOMv1Q5WzAkknNdGBuTc2MUdr9AijoLVhbdfCkW4Ita2XM2X93wb5b2vw+TNa9gBfSpilAR+I2LA7OzRgmQEPqbNdeHcqDYtk5c1r20vapAClKAUpSgFKUoBSlKAUpSgFKUoBSlKAUpSgFKUoD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882776" y="-838200"/>
            <a:ext cx="40481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52234" name="AutoShape 15" descr="data:image/jpeg;base64,/9j/4AAQSkZJRgABAQAAAQABAAD/2wCEAAkGBxMSEhUUExQVFRUWGRgYGRgXFhkYGRcaFxkWGBgYIBcYHSghGCAlHBUUJDQhMSorLjEuGCA0ODUtNygtLisBCgoKDg0OGxAQGy0kICY3LDQ3NSwsLCwrLzcsNiwvNCwyLDQsLC4uNC83NywyNy8sNC01LCw0MDQ0NzQsLCwsNP/AABEIAGQAyAMBIgACEQEDEQH/xAAbAAACAgMBAAAAAAAAAAAAAAAABQQGAQIDB//EAEEQAAIBAgQDBgQCBwQLAAAAAAECEQADBBIhMQUTQQYiUWGBkTJCcaHB8AdSYpKxsuEUFSNyFiQzQ3SCorPC4/H/xAAaAQEAAwEBAQAAAAAAAAAAAAAAAQIEAwUG/8QALREAAgECBAQFAwUAAAAAAAAAAAECAxEEEiExEyJBsVFhkaHwFDLhBUKBwdH/2gAMAwEAAhEDEQA/APZ+J45bFm5eecttGdo3hQSY9qrdztxbtYfn4qzdsLmAiBd0KC4GJtE5RB6wZHXSrXdtBgVYAqQQQRIIOhBHUUjudjMAbfKOFtG3mL5SD8RXIWnecoA+gFAQ7nbrCzeVSzNZcI4KlRJvGwSGIhocGoeD/SPh2stee3dRFtWLpheYQL4vECFGkCy0nbUU2wHY7C2uceWHa9ca67PBJJuteCyPlV2JH41vc7G4Fk5bYa0UhBBGkWw4QeUC5cH0c+NARbnbbDi4E72UM6tcKkKuSyt86xr3GU+tZwnbfCXDYCM04jNkBWNUZUYaxqCw0EnrTIdnsMDPJSZLbdWti0TrvNtVX6CtbXZ7DKttRaXLaIKL3oUhgwME6wwBEzEaUA2FBrUNWS1RcFTv9q2VLjC1JgvazHlq1oKxzlmBn4Og0Dp41MHaMFygtsIuNbmR8rIpMb7uNPAg9ae5x41EXGf4zoSAoto/mSzXFP2QUuLCRO10w3LlTywAGBMubs97bZAI/WkT1q1Co7X1HUePSo13ilsfMv7wqkqkVuWUWxlRSnD8V5hIQSBu3SpyXh41PEiHBokUVy5orS5fjzqcyIszuaX8T4iLJXMpKsGAIOpcRkQDqW1jXcAdak28UrCQZFQMXjOY3KtxKkF3IkW+oAB3ciCB0BBPQFmQsyNb7U2SoY5ho5MAlRywubvaSJcQY18q6YntFaRyrAwMoBAMlma4pGXfQWyZ86nJgrI2tpuT8I+Ygn3IHtWLfCrIAUW0CgggBR0JI+7MfU+NWTuQT6KKKAKKKKAKKKKAKKKKAKKKwaA5XbsVWcT2lVHjzqdxvElTA3ykj0mvKe0WMzkXbZ33E/CaxVq+V2Ruw+G4iPXXxfUnX7CknG+0q2jkmW+YTt4D67n6fWq7wztlbewFYgXgAMp2Y9D9I1P0pNwnAm/jQH1VQLl4kRLE6geOYgD6TWGNeo3qzqqEYayX5PRsDdcoruSSwkKNAAdqX8T4tas3nLwP8G3AmPnvGZ2+pqDxztGtgsBLuZIA0A66noN+hqi4Sxi8ZimdLfMKqrf4ndUwzQSrHWDIAggValiJzb8CY4ZWzMuttLmJ7xPKtnVSQWYj9kGIHmfau9js3aee9ckbnORv1AERS08P4k/xYqyk9FVmjyOgpDi7mNF8WbeIF1rkpmysi934t3Ognf23qnEqTlbMl69ztZW5Zdx6UuYVM9vFKqwG5V4jWYOh8T9PWuOG/SIJjIXbT4Sd9z0M+/Stf9FMOkPirnNbxdgig6bITrH18tKcYfFYe0CLbW1H7Ma+oFcnXS6OT9C2WL3V/YTYvt1dzQVNudgZB84nf7U3wF3nAMmJadJ7g7s+K5vvMb1g8Qw10MHe04AIysQdD8Rg7TA9qrowa2bgfC3QVmAJzNaJ/mtnYg7feutPEOpaKWV+qZzqQik3YZYvil2zcNm5dNtboA5qgSgbQOFMgNr5xPWrRwfDphbKWLYIS2IUEzGuuvzGqVxXG28Thwt0ZbinTqpBENB+XSDB6gb0w7L9pLT2Ql+5kuJAzEmHA2IPjptWitTxDpKaTTTs12Z50K9LjOMmrPVPuiz8R4tkyeLN9lBJ09RUrhXHA5iaofFuKB2NwaKim3bzTLFviePDQe1cuyGLZroHmB+favRw8JQw6c99zHUrKVdqOx7IjTW1ccOdK7VMXdXOzVmFFFFWICiiigCiiigCtbm1bVrc2qHsEVHtXcysh8Q4PsI/GvLsPw5rt64iGGEkeBg7EetendsfgU/qsD6HT8aonBzkx2gJkkaeY/pXiV5O7PYoXVG60aFb3XtTauIbc90ldJGxGaPtXLC4i4jvbsW8RKxnVLhPkubIug3ia9Cx/BVvK6vBLLp5EkifTKPf3qfCsWbWNtMy5O/yWHw5VYQoI2yz/CZJrPTkmtTRx5NaRVxVYxgNwlwxXZ7bOUM6weZBYHvHQgTMaVZ+FcUw6Yg4iHtMbS2oZMywrM2jLMbgelN+0fCDeKkZeYA2rLoy6QhMaa9fqKr/AGX4ZYuF7V5Cl62TOV2UMviAD0/EGozpq+v9lXkmm3H0Y37Q9sbCoHtnvkQcykfQwYzkEaAePSqtwDB4y8S9teTlGXmPplB18JLEeAHpVgxPZK2oL4fuOwIbNLGG2ALaqY9/TXXhXaJrRXC41SlyAEuyYZQdQTt3Z0PvHXspQknkV35/4VSSjyK/f+EcrXY6wpLYi7dvPqZ+ESOgAJZvf0qBwrg+Gu37yQ9u1bUBspaXckwubeJB065R41Yu0PGbeFtM6FTcYHIBqSehkdNR9qUcA4TjLVnljlWzcJdjdnOSQNSFmCIHWa5wqVHFzb8l0Rfmte5OTsrhIYmxEEaC4/kZ+/8A01ws9j8PqCLgPSLjbfQyD/8Aa64yxjLStefF2lCKSQtgxAj5i0z4adar+I4ji+R/aXv5EMC2sCX9gIG5+gqaXHl9tTy3e5wqKH7lch8asLh7vIttm13gE6gd2FHeMzt+FdrHAsaCSi3R46ID4bZ59Kf9juDQOe4Ju3NSXHwgmAoHnH5irYjAliRDaaju6EdQN9fLrW2p+q1YWhB3t1fW3U8uP6bCd5y69F0PLb9m9bD84MGAB70SQ0gbEgbGrL+jrAZjnPygH1bb7Cl3bFjN3UGWVdOgC7b+dW3sFbAsadXMnb4dImtuIrzlhoN7yt7mXD0YrESitlcvWBOgqXUfCLAqRXWmuVGiW4UUUVcqFFFFAFFFFAFavW1atUMFY7W2JsXPIZv3SD+FeaC5lxaMOpQ+4Ir17i+GL22XoVYfWQa8cuqebbPWF/mFePiIczPWwsr0pI9FRC5JUfDofoRr/Baq3bvhfd52gB7jwdte409YM+9XawmVRB0GpI3JPjXA2hcJzAZeoO2uh+1edGOW3iXjUalmXQrXD+0S8rNeYZwAGmZJEjSBBGk+tJ+IJdxt1buFtwF0Nxmygzsx6mNdvHWo3GeCHB3jdRFuWQTlzd4AeDAbR0bX0qw4HtTh2UFl5ZH7QYD6NoftXXLleaKud0rc0Fp86Ee8nElVjKsRr3XVmPnDWxPvSLDnEcQbkNibaMW+B7ZzqwBIIgCDEifLWrE/a/DqIGa4x+VACfpE6ePrS3i6YnGwf7ByyNVuPcy3B4GdCI0geXSutJyi7yil56LuFe2qt6dmGD7I4i06uuIt3GQzle0VhhpJgmSPPrrTXEPjxBC4bTSSzaeJiKW4C7xW2rA2zfyxObKx18w4LVE4x/eGItlXtcu11Mqi+ctnJP50NVlGc5czi14/LDVvVr27EYC/jmZr1xf7NZJLZe7bdh0U/N9fMeNSbNs8SxIcrkw1juqDpJ0IWPHRZHSAPGl+BwV/GMthWVbNuCeX8CLrqCfiY6/xr0PA4NLSi3bSAB3dJIgEEzud6mrLh6Lfpbp+WUq2e3z51BEZS0ZdTMSeg22gbmizaJJJO/38NOmh2qRyJEETPy/19TpWvKaZEeGu23kOlYLMroUjtphgC8dSjHyJBH/jVx7DtNgDwZvuZH8aR9ssGQFY6hlKMdtR3lJ9Mw9KY/o+YhCpE7H+I/CvoL8TCU34aemh40Vkxc/M9Cw+1dq4Yfau9bYfaJbhRRRVyoUUUUAUUUUAVg0E0txeJZ3NqyYI/wBpc3FsHoPFyNh03PQECFx5bl9Xw+HuG1cIhrwGbkyNAAYzMfCRA100Bo1zs5ysqJMLoCdSYbcnqTv716jhcIttQqiAPck6kknUkkkk9Zrg/DwTNZ6tHOd6VXIn5iy+hAC5BGUEzrMdIrobBECab8gVnkCsrwVyyr2Ea4WJhRsfvodNqT8Q7M2SQbY5VyN0VSpP7SHQ/WrpyRUXiL8tCVALmFQHYs2g9Op8gamOCtsyfqHuUDCYLGC84yWrmHtqbY5cIWc5SSRE90COupO9Mbd/ERphmc+JcD37tXDBcPW2ioDMDUndjuWPmSSfWupwwpPBqTu0iY4mxRmOMkFbaWvPNm0Ppr7dKmf6LBjmxFxr53gjKn7syferUcGPKuyWYEUhhWtNhLEdUIV4UoAAVViIyjLHlpXe1hIYHyP4U5W2KwbVW+iiU47K3yCyhrZBUmRpMifrptHWuyYbT8/nxrbstwoYdb1rO75b1xwWjQXSLkCBt3z96eCyKo8BEt9SyucR4TzbbAjwPqPyaSdmuC/3eW7zGwxJ1/3E9PO3/L9Nr/yqwLIrXSoqEMhnnLNPMFoV1pMP9V/4f/s/+vX/AJfoe63DV2SsVZtRWM1ZqQFFFFAYJpRxPtBbsXRbf9RnYzqsBioy7tOR/YeNOK4XcKjBlZVIb4gRIbQDXx0A9qATntTaE51uKQHOXLJyoSJhfHKYHlU/hmJttmW0IyNDCIhzJYfXWT/mFdX4daJk20J16D5vi99K3w2GCZok5mLEnxP9ABQEiiiigCsE1msEUAvbjVgKGNwBSC2YggQupMkeEkeIGk1Dv8Ssm9bJZjAeABoDCZmPUMA0RHU+VbYvs3YuIFIbuKyocxJQMI0k6QNPyK7NwKwd13BBOYyc0TJncwKA3PG7IPxj2MjbSIknvDTepOGxqXJyMGiJjbXaDsfSl7dnMPkycsZRMDwnLOm3yL7VNwuAS2zMogvlnXooIA9JNATKKKKAhcVxb2kzIgc5lWC2X4iFBmD1IqM3HrShsxgoJYamO9k3gdeu1Mr1oMIYSJB9QQR9wKitwqyZ7m4I0JEBiC0QdJIEx4CgID8Vw9p3utcy5+WhBECQboB16kBp/wAlSsZxyzaDl2yi2QGYg5ZOsTsSB0rdODWBtbA1B0kRlkACDoO82m2p8a3vcMtOSWWS2p1O/jodPPx60BHw3HbbPkIIYuyKN82SJOmw7wpoKi/3bakHIJDFuvxGJMTB2HtUugNStQMLgjbDIrEWiIRRobZ2IU/q7QOkeEQxrEUBV72JxykdwNKupHSba91hG3MLMfLKopvwq7eJcXVAAPcIEaS4jcyYVTOnxUxiiKAzRRRQBRRRQBRRRQBRRRQBRRRQBRRRQBRRRQBRRRQBRRRQBRRRQBRRRQBRRRQBRRRQBRRRQH/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77975" y="-457200"/>
            <a:ext cx="190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pic>
        <p:nvPicPr>
          <p:cNvPr id="52235" name="Picture 17" descr="https://encrypted-tbn2.gstatic.com/images?q=tbn:ANd9GcSSPAALhFLhYx1Hjw3AdSiqpp2BNfRUrnw40VbT9g9MyBQbpGALGzORNBs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95301"/>
            <a:ext cx="836295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611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/>
              <a:t>Wahlin-Larsson B. et al 2007</a:t>
            </a:r>
          </a:p>
        </p:txBody>
      </p:sp>
      <p:pic>
        <p:nvPicPr>
          <p:cNvPr id="4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64" y="1600201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221425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989993" y="660401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sv-SE" sz="4900" dirty="0" err="1"/>
              <a:t>Oxidative</a:t>
            </a:r>
            <a:r>
              <a:rPr lang="sv-SE" sz="4900" dirty="0"/>
              <a:t> stress and RLS </a:t>
            </a:r>
            <a:br>
              <a:rPr lang="sv-SE" dirty="0"/>
            </a:br>
            <a:r>
              <a:rPr lang="sv-SE" dirty="0"/>
              <a:t>- </a:t>
            </a:r>
            <a:r>
              <a:rPr lang="sv-SE" sz="3600" dirty="0" err="1"/>
              <a:t>Bascol</a:t>
            </a:r>
            <a:r>
              <a:rPr lang="sv-SE" sz="3600" dirty="0"/>
              <a:t> G, </a:t>
            </a:r>
            <a:r>
              <a:rPr lang="sv-SE" sz="3600" dirty="0" err="1"/>
              <a:t>Sleep</a:t>
            </a:r>
            <a:r>
              <a:rPr lang="sv-SE" sz="3600" dirty="0"/>
              <a:t> Med. 2012</a:t>
            </a:r>
            <a:br>
              <a:rPr lang="sv-SE" dirty="0"/>
            </a:b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1" y="2117725"/>
            <a:ext cx="5961184" cy="392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51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pic>
        <p:nvPicPr>
          <p:cNvPr id="50180" name="Picture 2" descr="http://www.swedenconfidential.info/wp-content/uploads/2012/07/120713_gravid-e134221032285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1052514"/>
            <a:ext cx="504031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942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526</Words>
  <Application>Microsoft Office PowerPoint</Application>
  <PresentationFormat>Bredbild</PresentationFormat>
  <Paragraphs>64</Paragraphs>
  <Slides>35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Office-tema</vt:lpstr>
      <vt:lpstr>Photo Editor Photo</vt:lpstr>
      <vt:lpstr>Selenium in RLS/WED</vt:lpstr>
      <vt:lpstr>PowerPoint-presentation</vt:lpstr>
      <vt:lpstr>PowerPoint-presentation</vt:lpstr>
      <vt:lpstr>PowerPoint-presentation</vt:lpstr>
      <vt:lpstr>Synaps</vt:lpstr>
      <vt:lpstr>PowerPoint-presentation</vt:lpstr>
      <vt:lpstr>Wahlin-Larsson B. et al 2007</vt:lpstr>
      <vt:lpstr>Oxidative stress and RLS  - Bascol G, Sleep Med. 2012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Protection: Cardiovascular disease </vt:lpstr>
      <vt:lpstr>Serum Selenium Level Predicts 10-Year Survival after Breast Cancer. Szwiec et al. Nutritients, 2021</vt:lpstr>
      <vt:lpstr>Se inside the cell</vt:lpstr>
      <vt:lpstr>Immune system vs virus </vt:lpstr>
      <vt:lpstr>Review: Selenium and brain function: Nikolay D. Solovyev, St Petersburg State University Journal of Inorganic Biochemistry, 2015, 153: 1-12.  </vt:lpstr>
      <vt:lpstr>Ulfberg J, Stehlik R, Mitchell U. Treatment of restless legs syndrome/Willis Ekbom Disease with selenium. Iran J Neurol. 2016;15:235-36.</vt:lpstr>
      <vt:lpstr>Rajaran SS, Walters AS, England SJ, Mehta D, Nizan F.</vt:lpstr>
      <vt:lpstr>Selenium in ”Growing pains” </vt:lpstr>
      <vt:lpstr>Selenium 200 µg daily vs. Placebo during 1 month in 60 patients with RLS</vt:lpstr>
      <vt:lpstr>PowerPoint-presentation</vt:lpstr>
      <vt:lpstr>    Selenium vs Placebo in RLS in an ongoing study in Avesta, Uppsala and Falun</vt:lpstr>
      <vt:lpstr>  Future projects: 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</dc:creator>
  <cp:lastModifiedBy>Sören Berg</cp:lastModifiedBy>
  <cp:revision>87</cp:revision>
  <dcterms:created xsi:type="dcterms:W3CDTF">2018-10-21T15:39:02Z</dcterms:created>
  <dcterms:modified xsi:type="dcterms:W3CDTF">2022-03-30T05:46:12Z</dcterms:modified>
</cp:coreProperties>
</file>