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3" r:id="rId4"/>
    <p:sldId id="257" r:id="rId5"/>
    <p:sldId id="260" r:id="rId6"/>
    <p:sldId id="264" r:id="rId7"/>
    <p:sldId id="265" r:id="rId8"/>
    <p:sldId id="261" r:id="rId9"/>
    <p:sldId id="266" r:id="rId10"/>
    <p:sldId id="267" r:id="rId11"/>
    <p:sldId id="268" r:id="rId12"/>
    <p:sldId id="269" r:id="rId13"/>
    <p:sldId id="270" r:id="rId14"/>
    <p:sldId id="271" r:id="rId15"/>
    <p:sldId id="272"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AA7E1-6DE3-4B17-8FB2-8D437946CA97}" type="datetimeFigureOut">
              <a:rPr lang="sv-SE" smtClean="0"/>
              <a:t>2022-04-02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2E09E-73C4-489E-A5FC-20E5873F836F}" type="slidenum">
              <a:rPr lang="sv-SE" smtClean="0"/>
              <a:t>‹#›</a:t>
            </a:fld>
            <a:endParaRPr lang="sv-SE"/>
          </a:p>
        </p:txBody>
      </p:sp>
    </p:spTree>
    <p:extLst>
      <p:ext uri="{BB962C8B-B14F-4D97-AF65-F5344CB8AC3E}">
        <p14:creationId xmlns:p14="http://schemas.microsoft.com/office/powerpoint/2010/main" val="117690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Katt: </a:t>
            </a:r>
            <a:r>
              <a:rPr lang="sv-SE" dirty="0" err="1"/>
              <a:t>Macedo</a:t>
            </a:r>
            <a:r>
              <a:rPr lang="sv-SE" dirty="0"/>
              <a:t> (PD)</a:t>
            </a:r>
          </a:p>
          <a:p>
            <a:r>
              <a:rPr lang="sv-SE" dirty="0"/>
              <a:t>Fluga </a:t>
            </a:r>
            <a:r>
              <a:rPr lang="sv-SE" dirty="0" err="1"/>
              <a:t>Aka</a:t>
            </a:r>
            <a:r>
              <a:rPr lang="sv-SE" dirty="0"/>
              <a:t> (CC-BY-SA 2,5)</a:t>
            </a:r>
            <a:r>
              <a:rPr lang="sv-SE" baseline="0" dirty="0"/>
              <a:t> Sjöhare Michael L Baird (CC-BY-SA 2,0), Man </a:t>
            </a:r>
            <a:r>
              <a:rPr lang="sv-SE" baseline="0" dirty="0" err="1"/>
              <a:t>Colorstefan</a:t>
            </a:r>
            <a:r>
              <a:rPr lang="sv-SE" baseline="0" dirty="0"/>
              <a:t> (CC-BY-SA 3,0), C elegans Dan Dickinson (CC-BY-SA 3.0</a:t>
            </a:r>
            <a:r>
              <a:rPr lang="sv-SE" baseline="0"/>
              <a:t>), fåglar 4028mdk09 (CC-BY-SA 3.0)</a:t>
            </a:r>
            <a:endParaRPr lang="sv-SE" dirty="0"/>
          </a:p>
        </p:txBody>
      </p:sp>
      <p:sp>
        <p:nvSpPr>
          <p:cNvPr id="4" name="Platshållare för bildnummer 3"/>
          <p:cNvSpPr>
            <a:spLocks noGrp="1"/>
          </p:cNvSpPr>
          <p:nvPr>
            <p:ph type="sldNum" sz="quarter" idx="10"/>
          </p:nvPr>
        </p:nvSpPr>
        <p:spPr/>
        <p:txBody>
          <a:bodyPr/>
          <a:lstStyle/>
          <a:p>
            <a:fld id="{1A6CCEB2-3298-4039-9DF6-224BAE200290}" type="slidenum">
              <a:rPr lang="sv-SE" smtClean="0"/>
              <a:t>2</a:t>
            </a:fld>
            <a:endParaRPr lang="sv-SE"/>
          </a:p>
        </p:txBody>
      </p:sp>
    </p:spTree>
    <p:extLst>
      <p:ext uri="{BB962C8B-B14F-4D97-AF65-F5344CB8AC3E}">
        <p14:creationId xmlns:p14="http://schemas.microsoft.com/office/powerpoint/2010/main" val="33700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E2A85F-68D2-4FC3-8F4D-616EF9E59E0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22A159B-0401-4D51-8F14-EA9687091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91CF797-D5AC-47C2-A147-52F81DECCE38}"/>
              </a:ext>
            </a:extLst>
          </p:cNvPr>
          <p:cNvSpPr>
            <a:spLocks noGrp="1"/>
          </p:cNvSpPr>
          <p:nvPr>
            <p:ph type="dt" sz="half" idx="10"/>
          </p:nvPr>
        </p:nvSpPr>
        <p:spPr/>
        <p:txBody>
          <a:bodyPr/>
          <a:lstStyle/>
          <a:p>
            <a:fld id="{70EB9E2B-D7A5-455D-9CD3-D3F2C27EB5ED}" type="datetimeFigureOut">
              <a:rPr lang="sv-SE" smtClean="0"/>
              <a:t>2022-04-02</a:t>
            </a:fld>
            <a:endParaRPr lang="sv-SE"/>
          </a:p>
        </p:txBody>
      </p:sp>
      <p:sp>
        <p:nvSpPr>
          <p:cNvPr id="5" name="Platshållare för sidfot 4">
            <a:extLst>
              <a:ext uri="{FF2B5EF4-FFF2-40B4-BE49-F238E27FC236}">
                <a16:creationId xmlns:a16="http://schemas.microsoft.com/office/drawing/2014/main" id="{FE9F73BE-667B-4C2F-A2E6-A2DBC9A9DC0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74153EB-11A2-44B9-B169-BD7058774A25}"/>
              </a:ext>
            </a:extLst>
          </p:cNvPr>
          <p:cNvSpPr>
            <a:spLocks noGrp="1"/>
          </p:cNvSpPr>
          <p:nvPr>
            <p:ph type="sldNum" sz="quarter" idx="12"/>
          </p:nvPr>
        </p:nvSpPr>
        <p:spPr/>
        <p:txBody>
          <a:bodyPr/>
          <a:lstStyle/>
          <a:p>
            <a:fld id="{56412CA2-1F7D-47EB-97F5-FDC99040EC82}" type="slidenum">
              <a:rPr lang="sv-SE" smtClean="0"/>
              <a:t>‹#›</a:t>
            </a:fld>
            <a:endParaRPr lang="sv-SE"/>
          </a:p>
        </p:txBody>
      </p:sp>
    </p:spTree>
    <p:extLst>
      <p:ext uri="{BB962C8B-B14F-4D97-AF65-F5344CB8AC3E}">
        <p14:creationId xmlns:p14="http://schemas.microsoft.com/office/powerpoint/2010/main" val="36773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F3F2AB-C44E-454C-90F9-6E88896AA82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6213070-272E-4D7F-9B9F-CBFA37C61C4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1DE663B-45CA-40B7-B09A-BCBAB1F49189}"/>
              </a:ext>
            </a:extLst>
          </p:cNvPr>
          <p:cNvSpPr>
            <a:spLocks noGrp="1"/>
          </p:cNvSpPr>
          <p:nvPr>
            <p:ph type="dt" sz="half" idx="10"/>
          </p:nvPr>
        </p:nvSpPr>
        <p:spPr/>
        <p:txBody>
          <a:bodyPr/>
          <a:lstStyle/>
          <a:p>
            <a:fld id="{70EB9E2B-D7A5-455D-9CD3-D3F2C27EB5ED}" type="datetimeFigureOut">
              <a:rPr lang="sv-SE" smtClean="0"/>
              <a:t>2022-04-02</a:t>
            </a:fld>
            <a:endParaRPr lang="sv-SE"/>
          </a:p>
        </p:txBody>
      </p:sp>
      <p:sp>
        <p:nvSpPr>
          <p:cNvPr id="5" name="Platshållare för sidfot 4">
            <a:extLst>
              <a:ext uri="{FF2B5EF4-FFF2-40B4-BE49-F238E27FC236}">
                <a16:creationId xmlns:a16="http://schemas.microsoft.com/office/drawing/2014/main" id="{922FF77D-4976-4914-82A8-B048D8859E3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C2DF745-D303-45E9-AAFA-E4049482B322}"/>
              </a:ext>
            </a:extLst>
          </p:cNvPr>
          <p:cNvSpPr>
            <a:spLocks noGrp="1"/>
          </p:cNvSpPr>
          <p:nvPr>
            <p:ph type="sldNum" sz="quarter" idx="12"/>
          </p:nvPr>
        </p:nvSpPr>
        <p:spPr/>
        <p:txBody>
          <a:bodyPr/>
          <a:lstStyle/>
          <a:p>
            <a:fld id="{56412CA2-1F7D-47EB-97F5-FDC99040EC82}" type="slidenum">
              <a:rPr lang="sv-SE" smtClean="0"/>
              <a:t>‹#›</a:t>
            </a:fld>
            <a:endParaRPr lang="sv-SE"/>
          </a:p>
        </p:txBody>
      </p:sp>
    </p:spTree>
    <p:extLst>
      <p:ext uri="{BB962C8B-B14F-4D97-AF65-F5344CB8AC3E}">
        <p14:creationId xmlns:p14="http://schemas.microsoft.com/office/powerpoint/2010/main" val="213549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AD43F54-AF6B-4D7C-B3F0-B3177D8C087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16AD645-2513-48BE-A61F-0D478223990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3E46D87-4241-4FF6-B83F-8625D64D9EEE}"/>
              </a:ext>
            </a:extLst>
          </p:cNvPr>
          <p:cNvSpPr>
            <a:spLocks noGrp="1"/>
          </p:cNvSpPr>
          <p:nvPr>
            <p:ph type="dt" sz="half" idx="10"/>
          </p:nvPr>
        </p:nvSpPr>
        <p:spPr/>
        <p:txBody>
          <a:bodyPr/>
          <a:lstStyle/>
          <a:p>
            <a:fld id="{70EB9E2B-D7A5-455D-9CD3-D3F2C27EB5ED}" type="datetimeFigureOut">
              <a:rPr lang="sv-SE" smtClean="0"/>
              <a:t>2022-04-02</a:t>
            </a:fld>
            <a:endParaRPr lang="sv-SE"/>
          </a:p>
        </p:txBody>
      </p:sp>
      <p:sp>
        <p:nvSpPr>
          <p:cNvPr id="5" name="Platshållare för sidfot 4">
            <a:extLst>
              <a:ext uri="{FF2B5EF4-FFF2-40B4-BE49-F238E27FC236}">
                <a16:creationId xmlns:a16="http://schemas.microsoft.com/office/drawing/2014/main" id="{002CF0A7-1534-4215-AB69-6B821828378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138962-62BC-4291-9BA6-1F13B6BD70A0}"/>
              </a:ext>
            </a:extLst>
          </p:cNvPr>
          <p:cNvSpPr>
            <a:spLocks noGrp="1"/>
          </p:cNvSpPr>
          <p:nvPr>
            <p:ph type="sldNum" sz="quarter" idx="12"/>
          </p:nvPr>
        </p:nvSpPr>
        <p:spPr/>
        <p:txBody>
          <a:bodyPr/>
          <a:lstStyle/>
          <a:p>
            <a:fld id="{56412CA2-1F7D-47EB-97F5-FDC99040EC82}" type="slidenum">
              <a:rPr lang="sv-SE" smtClean="0"/>
              <a:t>‹#›</a:t>
            </a:fld>
            <a:endParaRPr lang="sv-SE"/>
          </a:p>
        </p:txBody>
      </p:sp>
    </p:spTree>
    <p:extLst>
      <p:ext uri="{BB962C8B-B14F-4D97-AF65-F5344CB8AC3E}">
        <p14:creationId xmlns:p14="http://schemas.microsoft.com/office/powerpoint/2010/main" val="427431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1F7688-51AD-460F-B85F-73BB9B17726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2B332-4295-49B7-BD5B-3F8C8234814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94696B0-F0EF-4B26-9647-DC8AEE5F6549}"/>
              </a:ext>
            </a:extLst>
          </p:cNvPr>
          <p:cNvSpPr>
            <a:spLocks noGrp="1"/>
          </p:cNvSpPr>
          <p:nvPr>
            <p:ph type="dt" sz="half" idx="10"/>
          </p:nvPr>
        </p:nvSpPr>
        <p:spPr/>
        <p:txBody>
          <a:bodyPr/>
          <a:lstStyle/>
          <a:p>
            <a:fld id="{70EB9E2B-D7A5-455D-9CD3-D3F2C27EB5ED}" type="datetimeFigureOut">
              <a:rPr lang="sv-SE" smtClean="0"/>
              <a:t>2022-04-02</a:t>
            </a:fld>
            <a:endParaRPr lang="sv-SE"/>
          </a:p>
        </p:txBody>
      </p:sp>
      <p:sp>
        <p:nvSpPr>
          <p:cNvPr id="5" name="Platshållare för sidfot 4">
            <a:extLst>
              <a:ext uri="{FF2B5EF4-FFF2-40B4-BE49-F238E27FC236}">
                <a16:creationId xmlns:a16="http://schemas.microsoft.com/office/drawing/2014/main" id="{41B73A5E-0D31-4457-9A5C-EEF1D2E9A1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54E2E4-5010-499D-BA09-C107C79A5B11}"/>
              </a:ext>
            </a:extLst>
          </p:cNvPr>
          <p:cNvSpPr>
            <a:spLocks noGrp="1"/>
          </p:cNvSpPr>
          <p:nvPr>
            <p:ph type="sldNum" sz="quarter" idx="12"/>
          </p:nvPr>
        </p:nvSpPr>
        <p:spPr/>
        <p:txBody>
          <a:bodyPr/>
          <a:lstStyle/>
          <a:p>
            <a:fld id="{56412CA2-1F7D-47EB-97F5-FDC99040EC82}" type="slidenum">
              <a:rPr lang="sv-SE" smtClean="0"/>
              <a:t>‹#›</a:t>
            </a:fld>
            <a:endParaRPr lang="sv-SE"/>
          </a:p>
        </p:txBody>
      </p:sp>
    </p:spTree>
    <p:extLst>
      <p:ext uri="{BB962C8B-B14F-4D97-AF65-F5344CB8AC3E}">
        <p14:creationId xmlns:p14="http://schemas.microsoft.com/office/powerpoint/2010/main" val="29275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9BA7A-AEAE-48B7-8853-46EF03B04FB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958F825-EAB6-48D2-9839-F3FFD5D73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5663729-6C2B-4D9C-A516-8FA31FE9CC7C}"/>
              </a:ext>
            </a:extLst>
          </p:cNvPr>
          <p:cNvSpPr>
            <a:spLocks noGrp="1"/>
          </p:cNvSpPr>
          <p:nvPr>
            <p:ph type="dt" sz="half" idx="10"/>
          </p:nvPr>
        </p:nvSpPr>
        <p:spPr/>
        <p:txBody>
          <a:bodyPr/>
          <a:lstStyle/>
          <a:p>
            <a:fld id="{70EB9E2B-D7A5-455D-9CD3-D3F2C27EB5ED}" type="datetimeFigureOut">
              <a:rPr lang="sv-SE" smtClean="0"/>
              <a:t>2022-04-02</a:t>
            </a:fld>
            <a:endParaRPr lang="sv-SE"/>
          </a:p>
        </p:txBody>
      </p:sp>
      <p:sp>
        <p:nvSpPr>
          <p:cNvPr id="5" name="Platshållare för sidfot 4">
            <a:extLst>
              <a:ext uri="{FF2B5EF4-FFF2-40B4-BE49-F238E27FC236}">
                <a16:creationId xmlns:a16="http://schemas.microsoft.com/office/drawing/2014/main" id="{F7264E11-9AC1-4656-A78D-A581DAFDB3A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D24F99B-F87D-467B-8620-CDE52A918FB2}"/>
              </a:ext>
            </a:extLst>
          </p:cNvPr>
          <p:cNvSpPr>
            <a:spLocks noGrp="1"/>
          </p:cNvSpPr>
          <p:nvPr>
            <p:ph type="sldNum" sz="quarter" idx="12"/>
          </p:nvPr>
        </p:nvSpPr>
        <p:spPr/>
        <p:txBody>
          <a:bodyPr/>
          <a:lstStyle/>
          <a:p>
            <a:fld id="{56412CA2-1F7D-47EB-97F5-FDC99040EC82}" type="slidenum">
              <a:rPr lang="sv-SE" smtClean="0"/>
              <a:t>‹#›</a:t>
            </a:fld>
            <a:endParaRPr lang="sv-SE"/>
          </a:p>
        </p:txBody>
      </p:sp>
    </p:spTree>
    <p:extLst>
      <p:ext uri="{BB962C8B-B14F-4D97-AF65-F5344CB8AC3E}">
        <p14:creationId xmlns:p14="http://schemas.microsoft.com/office/powerpoint/2010/main" val="383831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84656A-CE2D-4DB3-84DA-CE0E387ADC2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6439DB3-D8EC-4385-A29D-075E54842EC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090A25A-6059-4C76-B956-AE1B3A5BAAD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3414BEF-E441-4E5B-B9E4-02394D7DEBB5}"/>
              </a:ext>
            </a:extLst>
          </p:cNvPr>
          <p:cNvSpPr>
            <a:spLocks noGrp="1"/>
          </p:cNvSpPr>
          <p:nvPr>
            <p:ph type="dt" sz="half" idx="10"/>
          </p:nvPr>
        </p:nvSpPr>
        <p:spPr/>
        <p:txBody>
          <a:bodyPr/>
          <a:lstStyle/>
          <a:p>
            <a:fld id="{70EB9E2B-D7A5-455D-9CD3-D3F2C27EB5ED}" type="datetimeFigureOut">
              <a:rPr lang="sv-SE" smtClean="0"/>
              <a:t>2022-04-02</a:t>
            </a:fld>
            <a:endParaRPr lang="sv-SE"/>
          </a:p>
        </p:txBody>
      </p:sp>
      <p:sp>
        <p:nvSpPr>
          <p:cNvPr id="6" name="Platshållare för sidfot 5">
            <a:extLst>
              <a:ext uri="{FF2B5EF4-FFF2-40B4-BE49-F238E27FC236}">
                <a16:creationId xmlns:a16="http://schemas.microsoft.com/office/drawing/2014/main" id="{74291B6F-9B90-4A66-80DA-8A461C2D537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AEB9BD1-E99C-4BA8-8C24-2266B10D9A56}"/>
              </a:ext>
            </a:extLst>
          </p:cNvPr>
          <p:cNvSpPr>
            <a:spLocks noGrp="1"/>
          </p:cNvSpPr>
          <p:nvPr>
            <p:ph type="sldNum" sz="quarter" idx="12"/>
          </p:nvPr>
        </p:nvSpPr>
        <p:spPr/>
        <p:txBody>
          <a:bodyPr/>
          <a:lstStyle/>
          <a:p>
            <a:fld id="{56412CA2-1F7D-47EB-97F5-FDC99040EC82}" type="slidenum">
              <a:rPr lang="sv-SE" smtClean="0"/>
              <a:t>‹#›</a:t>
            </a:fld>
            <a:endParaRPr lang="sv-SE"/>
          </a:p>
        </p:txBody>
      </p:sp>
    </p:spTree>
    <p:extLst>
      <p:ext uri="{BB962C8B-B14F-4D97-AF65-F5344CB8AC3E}">
        <p14:creationId xmlns:p14="http://schemas.microsoft.com/office/powerpoint/2010/main" val="119952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DF90C3-89A0-4175-8B39-B952E3B8AAE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ACF1BED-70BB-4BBB-9C95-F99827B05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5C44AD0-D607-4A49-BB95-E003CEB882C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C2960FD-EDB6-45ED-BFDB-1CF930A947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CE494D9-4C21-4D27-BD10-8F4EDED4800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1260CBF-8DBE-42C8-B523-EFD9DF4F86B2}"/>
              </a:ext>
            </a:extLst>
          </p:cNvPr>
          <p:cNvSpPr>
            <a:spLocks noGrp="1"/>
          </p:cNvSpPr>
          <p:nvPr>
            <p:ph type="dt" sz="half" idx="10"/>
          </p:nvPr>
        </p:nvSpPr>
        <p:spPr/>
        <p:txBody>
          <a:bodyPr/>
          <a:lstStyle/>
          <a:p>
            <a:fld id="{70EB9E2B-D7A5-455D-9CD3-D3F2C27EB5ED}" type="datetimeFigureOut">
              <a:rPr lang="sv-SE" smtClean="0"/>
              <a:t>2022-04-02</a:t>
            </a:fld>
            <a:endParaRPr lang="sv-SE"/>
          </a:p>
        </p:txBody>
      </p:sp>
      <p:sp>
        <p:nvSpPr>
          <p:cNvPr id="8" name="Platshållare för sidfot 7">
            <a:extLst>
              <a:ext uri="{FF2B5EF4-FFF2-40B4-BE49-F238E27FC236}">
                <a16:creationId xmlns:a16="http://schemas.microsoft.com/office/drawing/2014/main" id="{D64738A2-3C8F-4B70-8BFC-7252DAF5A5F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DB15F3C-01F4-4A4F-93DA-411F0E1D0E76}"/>
              </a:ext>
            </a:extLst>
          </p:cNvPr>
          <p:cNvSpPr>
            <a:spLocks noGrp="1"/>
          </p:cNvSpPr>
          <p:nvPr>
            <p:ph type="sldNum" sz="quarter" idx="12"/>
          </p:nvPr>
        </p:nvSpPr>
        <p:spPr/>
        <p:txBody>
          <a:bodyPr/>
          <a:lstStyle/>
          <a:p>
            <a:fld id="{56412CA2-1F7D-47EB-97F5-FDC99040EC82}" type="slidenum">
              <a:rPr lang="sv-SE" smtClean="0"/>
              <a:t>‹#›</a:t>
            </a:fld>
            <a:endParaRPr lang="sv-SE"/>
          </a:p>
        </p:txBody>
      </p:sp>
    </p:spTree>
    <p:extLst>
      <p:ext uri="{BB962C8B-B14F-4D97-AF65-F5344CB8AC3E}">
        <p14:creationId xmlns:p14="http://schemas.microsoft.com/office/powerpoint/2010/main" val="288655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22DA69-30FA-4E6C-8719-1CD6713C7D6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5D74F36-13CE-4849-B299-FF99745C0000}"/>
              </a:ext>
            </a:extLst>
          </p:cNvPr>
          <p:cNvSpPr>
            <a:spLocks noGrp="1"/>
          </p:cNvSpPr>
          <p:nvPr>
            <p:ph type="dt" sz="half" idx="10"/>
          </p:nvPr>
        </p:nvSpPr>
        <p:spPr/>
        <p:txBody>
          <a:bodyPr/>
          <a:lstStyle/>
          <a:p>
            <a:fld id="{70EB9E2B-D7A5-455D-9CD3-D3F2C27EB5ED}" type="datetimeFigureOut">
              <a:rPr lang="sv-SE" smtClean="0"/>
              <a:t>2022-04-02</a:t>
            </a:fld>
            <a:endParaRPr lang="sv-SE"/>
          </a:p>
        </p:txBody>
      </p:sp>
      <p:sp>
        <p:nvSpPr>
          <p:cNvPr id="4" name="Platshållare för sidfot 3">
            <a:extLst>
              <a:ext uri="{FF2B5EF4-FFF2-40B4-BE49-F238E27FC236}">
                <a16:creationId xmlns:a16="http://schemas.microsoft.com/office/drawing/2014/main" id="{D6776DFF-2905-41A1-907A-827E4D9565F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D90066E-767D-421F-A856-A7A2BB9C6413}"/>
              </a:ext>
            </a:extLst>
          </p:cNvPr>
          <p:cNvSpPr>
            <a:spLocks noGrp="1"/>
          </p:cNvSpPr>
          <p:nvPr>
            <p:ph type="sldNum" sz="quarter" idx="12"/>
          </p:nvPr>
        </p:nvSpPr>
        <p:spPr/>
        <p:txBody>
          <a:bodyPr/>
          <a:lstStyle/>
          <a:p>
            <a:fld id="{56412CA2-1F7D-47EB-97F5-FDC99040EC82}" type="slidenum">
              <a:rPr lang="sv-SE" smtClean="0"/>
              <a:t>‹#›</a:t>
            </a:fld>
            <a:endParaRPr lang="sv-SE"/>
          </a:p>
        </p:txBody>
      </p:sp>
    </p:spTree>
    <p:extLst>
      <p:ext uri="{BB962C8B-B14F-4D97-AF65-F5344CB8AC3E}">
        <p14:creationId xmlns:p14="http://schemas.microsoft.com/office/powerpoint/2010/main" val="20093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008DBFC-4284-494E-A9F5-84602E745FD2}"/>
              </a:ext>
            </a:extLst>
          </p:cNvPr>
          <p:cNvSpPr>
            <a:spLocks noGrp="1"/>
          </p:cNvSpPr>
          <p:nvPr>
            <p:ph type="dt" sz="half" idx="10"/>
          </p:nvPr>
        </p:nvSpPr>
        <p:spPr/>
        <p:txBody>
          <a:bodyPr/>
          <a:lstStyle/>
          <a:p>
            <a:fld id="{70EB9E2B-D7A5-455D-9CD3-D3F2C27EB5ED}" type="datetimeFigureOut">
              <a:rPr lang="sv-SE" smtClean="0"/>
              <a:t>2022-04-02</a:t>
            </a:fld>
            <a:endParaRPr lang="sv-SE"/>
          </a:p>
        </p:txBody>
      </p:sp>
      <p:sp>
        <p:nvSpPr>
          <p:cNvPr id="3" name="Platshållare för sidfot 2">
            <a:extLst>
              <a:ext uri="{FF2B5EF4-FFF2-40B4-BE49-F238E27FC236}">
                <a16:creationId xmlns:a16="http://schemas.microsoft.com/office/drawing/2014/main" id="{1EBE12A0-07F3-4F19-8A00-2BF30233251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530EE5A-FF0A-42A3-998F-836F505BA376}"/>
              </a:ext>
            </a:extLst>
          </p:cNvPr>
          <p:cNvSpPr>
            <a:spLocks noGrp="1"/>
          </p:cNvSpPr>
          <p:nvPr>
            <p:ph type="sldNum" sz="quarter" idx="12"/>
          </p:nvPr>
        </p:nvSpPr>
        <p:spPr/>
        <p:txBody>
          <a:bodyPr/>
          <a:lstStyle/>
          <a:p>
            <a:fld id="{56412CA2-1F7D-47EB-97F5-FDC99040EC82}" type="slidenum">
              <a:rPr lang="sv-SE" smtClean="0"/>
              <a:t>‹#›</a:t>
            </a:fld>
            <a:endParaRPr lang="sv-SE"/>
          </a:p>
        </p:txBody>
      </p:sp>
    </p:spTree>
    <p:extLst>
      <p:ext uri="{BB962C8B-B14F-4D97-AF65-F5344CB8AC3E}">
        <p14:creationId xmlns:p14="http://schemas.microsoft.com/office/powerpoint/2010/main" val="88189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E5D829-26C1-4047-B5B9-D0DC4AB1867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1FD189-20A5-429A-8A06-C1E5247449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2C97792-C1CB-45C3-BE7C-C5988F43F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611D168-2F17-47FB-B7BD-A1EF436E7BE4}"/>
              </a:ext>
            </a:extLst>
          </p:cNvPr>
          <p:cNvSpPr>
            <a:spLocks noGrp="1"/>
          </p:cNvSpPr>
          <p:nvPr>
            <p:ph type="dt" sz="half" idx="10"/>
          </p:nvPr>
        </p:nvSpPr>
        <p:spPr/>
        <p:txBody>
          <a:bodyPr/>
          <a:lstStyle/>
          <a:p>
            <a:fld id="{70EB9E2B-D7A5-455D-9CD3-D3F2C27EB5ED}" type="datetimeFigureOut">
              <a:rPr lang="sv-SE" smtClean="0"/>
              <a:t>2022-04-02</a:t>
            </a:fld>
            <a:endParaRPr lang="sv-SE"/>
          </a:p>
        </p:txBody>
      </p:sp>
      <p:sp>
        <p:nvSpPr>
          <p:cNvPr id="6" name="Platshållare för sidfot 5">
            <a:extLst>
              <a:ext uri="{FF2B5EF4-FFF2-40B4-BE49-F238E27FC236}">
                <a16:creationId xmlns:a16="http://schemas.microsoft.com/office/drawing/2014/main" id="{6A65A0EF-6E9A-4923-A301-A534F55E2C0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D412F5C-6DE9-48DC-AA25-97648A95EB2E}"/>
              </a:ext>
            </a:extLst>
          </p:cNvPr>
          <p:cNvSpPr>
            <a:spLocks noGrp="1"/>
          </p:cNvSpPr>
          <p:nvPr>
            <p:ph type="sldNum" sz="quarter" idx="12"/>
          </p:nvPr>
        </p:nvSpPr>
        <p:spPr/>
        <p:txBody>
          <a:bodyPr/>
          <a:lstStyle/>
          <a:p>
            <a:fld id="{56412CA2-1F7D-47EB-97F5-FDC99040EC82}" type="slidenum">
              <a:rPr lang="sv-SE" smtClean="0"/>
              <a:t>‹#›</a:t>
            </a:fld>
            <a:endParaRPr lang="sv-SE"/>
          </a:p>
        </p:txBody>
      </p:sp>
    </p:spTree>
    <p:extLst>
      <p:ext uri="{BB962C8B-B14F-4D97-AF65-F5344CB8AC3E}">
        <p14:creationId xmlns:p14="http://schemas.microsoft.com/office/powerpoint/2010/main" val="1784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54F4EE-1C52-4D72-B27B-97C84F06FF5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2E984DB-A9C7-4A41-A910-B29BD15A11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DC36B6A-859A-4145-8D91-38AB1B622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0438AFD-FFB4-41CF-83B8-3C3392C93E49}"/>
              </a:ext>
            </a:extLst>
          </p:cNvPr>
          <p:cNvSpPr>
            <a:spLocks noGrp="1"/>
          </p:cNvSpPr>
          <p:nvPr>
            <p:ph type="dt" sz="half" idx="10"/>
          </p:nvPr>
        </p:nvSpPr>
        <p:spPr/>
        <p:txBody>
          <a:bodyPr/>
          <a:lstStyle/>
          <a:p>
            <a:fld id="{70EB9E2B-D7A5-455D-9CD3-D3F2C27EB5ED}" type="datetimeFigureOut">
              <a:rPr lang="sv-SE" smtClean="0"/>
              <a:t>2022-04-02</a:t>
            </a:fld>
            <a:endParaRPr lang="sv-SE"/>
          </a:p>
        </p:txBody>
      </p:sp>
      <p:sp>
        <p:nvSpPr>
          <p:cNvPr id="6" name="Platshållare för sidfot 5">
            <a:extLst>
              <a:ext uri="{FF2B5EF4-FFF2-40B4-BE49-F238E27FC236}">
                <a16:creationId xmlns:a16="http://schemas.microsoft.com/office/drawing/2014/main" id="{E9F036BE-544D-49F8-A2E6-E2F6D941046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6164E4E-9DE0-4509-9F46-A05B9AE2FCC6}"/>
              </a:ext>
            </a:extLst>
          </p:cNvPr>
          <p:cNvSpPr>
            <a:spLocks noGrp="1"/>
          </p:cNvSpPr>
          <p:nvPr>
            <p:ph type="sldNum" sz="quarter" idx="12"/>
          </p:nvPr>
        </p:nvSpPr>
        <p:spPr/>
        <p:txBody>
          <a:bodyPr/>
          <a:lstStyle/>
          <a:p>
            <a:fld id="{56412CA2-1F7D-47EB-97F5-FDC99040EC82}" type="slidenum">
              <a:rPr lang="sv-SE" smtClean="0"/>
              <a:t>‹#›</a:t>
            </a:fld>
            <a:endParaRPr lang="sv-SE"/>
          </a:p>
        </p:txBody>
      </p:sp>
    </p:spTree>
    <p:extLst>
      <p:ext uri="{BB962C8B-B14F-4D97-AF65-F5344CB8AC3E}">
        <p14:creationId xmlns:p14="http://schemas.microsoft.com/office/powerpoint/2010/main" val="219279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35C0644-F21A-430F-8C4E-34FD8A8FB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217EB7D-EDFF-4DF7-9969-BF444EA94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E83F4FB-EACF-4DFE-A732-0D03144FF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B9E2B-D7A5-455D-9CD3-D3F2C27EB5ED}" type="datetimeFigureOut">
              <a:rPr lang="sv-SE" smtClean="0"/>
              <a:t>2022-04-02</a:t>
            </a:fld>
            <a:endParaRPr lang="sv-SE"/>
          </a:p>
        </p:txBody>
      </p:sp>
      <p:sp>
        <p:nvSpPr>
          <p:cNvPr id="5" name="Platshållare för sidfot 4">
            <a:extLst>
              <a:ext uri="{FF2B5EF4-FFF2-40B4-BE49-F238E27FC236}">
                <a16:creationId xmlns:a16="http://schemas.microsoft.com/office/drawing/2014/main" id="{92DCFC3E-AC78-4090-BA6B-4E7717D6DA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08CFFD1E-D823-4272-8709-EA896F2B8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12CA2-1F7D-47EB-97F5-FDC99040EC82}" type="slidenum">
              <a:rPr lang="sv-SE" smtClean="0"/>
              <a:t>‹#›</a:t>
            </a:fld>
            <a:endParaRPr lang="sv-SE"/>
          </a:p>
        </p:txBody>
      </p:sp>
    </p:spTree>
    <p:extLst>
      <p:ext uri="{BB962C8B-B14F-4D97-AF65-F5344CB8AC3E}">
        <p14:creationId xmlns:p14="http://schemas.microsoft.com/office/powerpoint/2010/main" val="424031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7C2CD3-8B03-42EE-B623-E5A813B8CEE1}"/>
              </a:ext>
            </a:extLst>
          </p:cNvPr>
          <p:cNvSpPr>
            <a:spLocks noGrp="1"/>
          </p:cNvSpPr>
          <p:nvPr>
            <p:ph type="ctrTitle"/>
          </p:nvPr>
        </p:nvSpPr>
        <p:spPr/>
        <p:txBody>
          <a:bodyPr/>
          <a:lstStyle/>
          <a:p>
            <a:r>
              <a:rPr lang="sv-SE" dirty="0"/>
              <a:t>Sömn</a:t>
            </a:r>
          </a:p>
        </p:txBody>
      </p:sp>
      <p:sp>
        <p:nvSpPr>
          <p:cNvPr id="3" name="Underrubrik 2">
            <a:extLst>
              <a:ext uri="{FF2B5EF4-FFF2-40B4-BE49-F238E27FC236}">
                <a16:creationId xmlns:a16="http://schemas.microsoft.com/office/drawing/2014/main" id="{9155982E-7B84-4C82-BBCC-DF9010B0811C}"/>
              </a:ext>
            </a:extLst>
          </p:cNvPr>
          <p:cNvSpPr>
            <a:spLocks noGrp="1"/>
          </p:cNvSpPr>
          <p:nvPr>
            <p:ph type="subTitle" idx="1"/>
          </p:nvPr>
        </p:nvSpPr>
        <p:spPr/>
        <p:txBody>
          <a:bodyPr/>
          <a:lstStyle/>
          <a:p>
            <a:r>
              <a:rPr lang="sv-SE" dirty="0"/>
              <a:t>Martin Ulander</a:t>
            </a:r>
          </a:p>
        </p:txBody>
      </p:sp>
    </p:spTree>
    <p:extLst>
      <p:ext uri="{BB962C8B-B14F-4D97-AF65-F5344CB8AC3E}">
        <p14:creationId xmlns:p14="http://schemas.microsoft.com/office/powerpoint/2010/main" val="81701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4746256-8541-4D77-A2CA-44FDFD1A93AF}"/>
              </a:ext>
            </a:extLst>
          </p:cNvPr>
          <p:cNvSpPr>
            <a:spLocks noGrp="1"/>
          </p:cNvSpPr>
          <p:nvPr>
            <p:ph type="ctrTitle"/>
          </p:nvPr>
        </p:nvSpPr>
        <p:spPr/>
        <p:txBody>
          <a:bodyPr/>
          <a:lstStyle/>
          <a:p>
            <a:r>
              <a:rPr lang="sv-SE" dirty="0"/>
              <a:t>Sömn vid RLS/WED och PLM</a:t>
            </a:r>
          </a:p>
        </p:txBody>
      </p:sp>
    </p:spTree>
    <p:extLst>
      <p:ext uri="{BB962C8B-B14F-4D97-AF65-F5344CB8AC3E}">
        <p14:creationId xmlns:p14="http://schemas.microsoft.com/office/powerpoint/2010/main" val="21981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078F55-B66B-4242-AF87-9DEA2AC4DE22}"/>
              </a:ext>
            </a:extLst>
          </p:cNvPr>
          <p:cNvSpPr>
            <a:spLocks noGrp="1"/>
          </p:cNvSpPr>
          <p:nvPr>
            <p:ph type="title"/>
          </p:nvPr>
        </p:nvSpPr>
        <p:spPr/>
        <p:txBody>
          <a:bodyPr/>
          <a:lstStyle/>
          <a:p>
            <a:r>
              <a:rPr lang="sv-SE" dirty="0"/>
              <a:t>Vanliga sömnbesvär</a:t>
            </a:r>
          </a:p>
        </p:txBody>
      </p:sp>
      <p:sp>
        <p:nvSpPr>
          <p:cNvPr id="3" name="Platshållare för innehåll 2">
            <a:extLst>
              <a:ext uri="{FF2B5EF4-FFF2-40B4-BE49-F238E27FC236}">
                <a16:creationId xmlns:a16="http://schemas.microsoft.com/office/drawing/2014/main" id="{89CCFE4D-35DC-40EB-9DA5-68805A99DE6E}"/>
              </a:ext>
            </a:extLst>
          </p:cNvPr>
          <p:cNvSpPr>
            <a:spLocks noGrp="1"/>
          </p:cNvSpPr>
          <p:nvPr>
            <p:ph idx="1"/>
          </p:nvPr>
        </p:nvSpPr>
        <p:spPr/>
        <p:txBody>
          <a:bodyPr/>
          <a:lstStyle/>
          <a:p>
            <a:r>
              <a:rPr lang="sv-SE" dirty="0"/>
              <a:t>Svårare att somna</a:t>
            </a:r>
          </a:p>
          <a:p>
            <a:r>
              <a:rPr lang="sv-SE" dirty="0"/>
              <a:t>Mer fragmenterad sömn</a:t>
            </a:r>
          </a:p>
          <a:p>
            <a:r>
              <a:rPr lang="sv-SE" dirty="0"/>
              <a:t>Dagsömnighet</a:t>
            </a:r>
          </a:p>
        </p:txBody>
      </p:sp>
    </p:spTree>
    <p:extLst>
      <p:ext uri="{BB962C8B-B14F-4D97-AF65-F5344CB8AC3E}">
        <p14:creationId xmlns:p14="http://schemas.microsoft.com/office/powerpoint/2010/main" val="193670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80315A-79E1-4BC3-BE3B-143BA90E4DF1}"/>
              </a:ext>
            </a:extLst>
          </p:cNvPr>
          <p:cNvSpPr>
            <a:spLocks noGrp="1"/>
          </p:cNvSpPr>
          <p:nvPr>
            <p:ph type="title"/>
          </p:nvPr>
        </p:nvSpPr>
        <p:spPr/>
        <p:txBody>
          <a:bodyPr/>
          <a:lstStyle/>
          <a:p>
            <a:r>
              <a:rPr lang="sv-SE" dirty="0"/>
              <a:t>Insomningssvårigheter</a:t>
            </a:r>
          </a:p>
        </p:txBody>
      </p:sp>
      <p:sp>
        <p:nvSpPr>
          <p:cNvPr id="3" name="Platshållare för innehåll 2">
            <a:extLst>
              <a:ext uri="{FF2B5EF4-FFF2-40B4-BE49-F238E27FC236}">
                <a16:creationId xmlns:a16="http://schemas.microsoft.com/office/drawing/2014/main" id="{D4085ECA-27EB-4BA9-B949-5F6C61B4B390}"/>
              </a:ext>
            </a:extLst>
          </p:cNvPr>
          <p:cNvSpPr>
            <a:spLocks noGrp="1"/>
          </p:cNvSpPr>
          <p:nvPr>
            <p:ph idx="1"/>
          </p:nvPr>
        </p:nvSpPr>
        <p:spPr/>
        <p:txBody>
          <a:bodyPr/>
          <a:lstStyle/>
          <a:p>
            <a:r>
              <a:rPr lang="sv-SE" dirty="0"/>
              <a:t>Dygnsrytmberoende, värst problem på kvällen</a:t>
            </a:r>
          </a:p>
          <a:p>
            <a:r>
              <a:rPr lang="sv-SE" dirty="0"/>
              <a:t>Besvären kan göra det svårt att somna via flera mekanismer</a:t>
            </a:r>
          </a:p>
          <a:p>
            <a:pPr lvl="1"/>
            <a:r>
              <a:rPr lang="sv-SE" dirty="0"/>
              <a:t>Obehag, svårt att ligga stilla i sängen</a:t>
            </a:r>
          </a:p>
          <a:p>
            <a:pPr lvl="1"/>
            <a:r>
              <a:rPr lang="sv-SE" dirty="0"/>
              <a:t>Frustration</a:t>
            </a:r>
          </a:p>
          <a:p>
            <a:pPr lvl="1"/>
            <a:r>
              <a:rPr lang="sv-SE" dirty="0"/>
              <a:t>Oro och stress över dålig sömn kan i sig störa sömnen</a:t>
            </a:r>
          </a:p>
          <a:p>
            <a:pPr lvl="1"/>
            <a:r>
              <a:rPr lang="sv-SE" dirty="0"/>
              <a:t>Läkemedelsbiverkningar</a:t>
            </a:r>
          </a:p>
          <a:p>
            <a:pPr lvl="1"/>
            <a:r>
              <a:rPr lang="sv-SE" dirty="0"/>
              <a:t>En del indikationer på att ökad vakenhetsgrad på kvällen är en del i den bakomliggande sjukdomsmekanismen vid RLS</a:t>
            </a:r>
          </a:p>
        </p:txBody>
      </p:sp>
    </p:spTree>
    <p:extLst>
      <p:ext uri="{BB962C8B-B14F-4D97-AF65-F5344CB8AC3E}">
        <p14:creationId xmlns:p14="http://schemas.microsoft.com/office/powerpoint/2010/main" val="266194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C02D9D-C12F-487F-A653-9E725284CE23}"/>
              </a:ext>
            </a:extLst>
          </p:cNvPr>
          <p:cNvSpPr>
            <a:spLocks noGrp="1"/>
          </p:cNvSpPr>
          <p:nvPr>
            <p:ph type="title"/>
          </p:nvPr>
        </p:nvSpPr>
        <p:spPr/>
        <p:txBody>
          <a:bodyPr/>
          <a:lstStyle/>
          <a:p>
            <a:r>
              <a:rPr lang="sv-SE" dirty="0"/>
              <a:t>Fragmenterad sömn</a:t>
            </a:r>
          </a:p>
        </p:txBody>
      </p:sp>
      <p:sp>
        <p:nvSpPr>
          <p:cNvPr id="3" name="Platshållare för innehåll 2">
            <a:extLst>
              <a:ext uri="{FF2B5EF4-FFF2-40B4-BE49-F238E27FC236}">
                <a16:creationId xmlns:a16="http://schemas.microsoft.com/office/drawing/2014/main" id="{39D0A603-80E9-4096-8F1C-D04E19498F3C}"/>
              </a:ext>
            </a:extLst>
          </p:cNvPr>
          <p:cNvSpPr>
            <a:spLocks noGrp="1"/>
          </p:cNvSpPr>
          <p:nvPr>
            <p:ph idx="1"/>
          </p:nvPr>
        </p:nvSpPr>
        <p:spPr/>
        <p:txBody>
          <a:bodyPr/>
          <a:lstStyle/>
          <a:p>
            <a:r>
              <a:rPr lang="sv-SE" dirty="0"/>
              <a:t>Vanligt med periodiska benrörelser (PLM) </a:t>
            </a:r>
          </a:p>
          <a:p>
            <a:r>
              <a:rPr lang="sv-SE" dirty="0"/>
              <a:t>PLM är periodiskt uppträdande rörelser i främst underben och fötter, men kan omfatta olika stora muskelgrupper. Typiskt är att foten vinklas upp kortvarigt och knäet böjs.</a:t>
            </a:r>
          </a:p>
          <a:p>
            <a:r>
              <a:rPr lang="sv-SE" dirty="0"/>
              <a:t>Man vet inte varför man får PLM, men under ett par sekunder innan kan man se en förändrad aktivitet i de delar av hjärnan som reglerar motorik.</a:t>
            </a:r>
          </a:p>
          <a:p>
            <a:r>
              <a:rPr lang="sv-SE" dirty="0"/>
              <a:t>I samband med PLM kan man få korta uppvaknanden, och det är väldigt vanligt att man får en puls- och blodtrycksstegring.</a:t>
            </a:r>
          </a:p>
        </p:txBody>
      </p:sp>
    </p:spTree>
    <p:extLst>
      <p:ext uri="{BB962C8B-B14F-4D97-AF65-F5344CB8AC3E}">
        <p14:creationId xmlns:p14="http://schemas.microsoft.com/office/powerpoint/2010/main" val="700183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ADD06A-ED53-4C25-BB5D-8113F85EEC17}"/>
              </a:ext>
            </a:extLst>
          </p:cNvPr>
          <p:cNvSpPr>
            <a:spLocks noGrp="1"/>
          </p:cNvSpPr>
          <p:nvPr>
            <p:ph type="title"/>
          </p:nvPr>
        </p:nvSpPr>
        <p:spPr/>
        <p:txBody>
          <a:bodyPr/>
          <a:lstStyle/>
          <a:p>
            <a:r>
              <a:rPr lang="sv-SE" dirty="0"/>
              <a:t>Dagsömnighet</a:t>
            </a:r>
          </a:p>
        </p:txBody>
      </p:sp>
      <p:sp>
        <p:nvSpPr>
          <p:cNvPr id="3" name="Platshållare för innehåll 2">
            <a:extLst>
              <a:ext uri="{FF2B5EF4-FFF2-40B4-BE49-F238E27FC236}">
                <a16:creationId xmlns:a16="http://schemas.microsoft.com/office/drawing/2014/main" id="{6E812181-B890-45B0-A70F-52F51E797356}"/>
              </a:ext>
            </a:extLst>
          </p:cNvPr>
          <p:cNvSpPr>
            <a:spLocks noGrp="1"/>
          </p:cNvSpPr>
          <p:nvPr>
            <p:ph idx="1"/>
          </p:nvPr>
        </p:nvSpPr>
        <p:spPr/>
        <p:txBody>
          <a:bodyPr>
            <a:normAutofit lnSpcReduction="10000"/>
          </a:bodyPr>
          <a:lstStyle/>
          <a:p>
            <a:r>
              <a:rPr lang="sv-SE" dirty="0"/>
              <a:t>Patienter med RLS har ökad dagsömnighet.</a:t>
            </a:r>
          </a:p>
          <a:p>
            <a:r>
              <a:rPr lang="sv-SE" dirty="0"/>
              <a:t>En del beror på att de har svårt att somna, och en del på periodiska benrörelser som stör sömnen, men det förklarar inte allt.</a:t>
            </a:r>
          </a:p>
          <a:p>
            <a:r>
              <a:rPr lang="sv-SE" dirty="0"/>
              <a:t>Svårigheter att somna förekommer också vid t ex </a:t>
            </a:r>
            <a:r>
              <a:rPr lang="sv-SE" dirty="0" err="1"/>
              <a:t>insomni</a:t>
            </a:r>
            <a:r>
              <a:rPr lang="sv-SE" dirty="0"/>
              <a:t>, men personer med </a:t>
            </a:r>
            <a:r>
              <a:rPr lang="sv-SE" dirty="0" err="1"/>
              <a:t>insomni</a:t>
            </a:r>
            <a:r>
              <a:rPr lang="sv-SE" dirty="0"/>
              <a:t> brukar snarare bli trötta än sömniga.</a:t>
            </a:r>
          </a:p>
          <a:p>
            <a:r>
              <a:rPr lang="sv-SE" dirty="0"/>
              <a:t>Periodiska benrörelser är rätt vanliga även hos personer som inte har RLS, men de flesta med periodiska benrörelser är inte dagsömniga.</a:t>
            </a:r>
          </a:p>
          <a:p>
            <a:r>
              <a:rPr lang="sv-SE" dirty="0"/>
              <a:t>En del personer kan ha PLM och dagsömnighet utan att ha RLS. De kan ha samma objektiva påverkan på sömnen, men personer med RLS och PLM har större subjektiv påverkan på sömnen. </a:t>
            </a:r>
          </a:p>
        </p:txBody>
      </p:sp>
    </p:spTree>
    <p:extLst>
      <p:ext uri="{BB962C8B-B14F-4D97-AF65-F5344CB8AC3E}">
        <p14:creationId xmlns:p14="http://schemas.microsoft.com/office/powerpoint/2010/main" val="327779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DECD5D-CE53-4144-ADE5-43813FDEF8FB}"/>
              </a:ext>
            </a:extLst>
          </p:cNvPr>
          <p:cNvSpPr>
            <a:spLocks noGrp="1"/>
          </p:cNvSpPr>
          <p:nvPr>
            <p:ph type="title"/>
          </p:nvPr>
        </p:nvSpPr>
        <p:spPr/>
        <p:txBody>
          <a:bodyPr/>
          <a:lstStyle/>
          <a:p>
            <a:r>
              <a:rPr lang="sv-SE" dirty="0"/>
              <a:t>RLS, sömn och smärta</a:t>
            </a:r>
          </a:p>
        </p:txBody>
      </p:sp>
      <p:sp>
        <p:nvSpPr>
          <p:cNvPr id="3" name="Platshållare för innehåll 2">
            <a:extLst>
              <a:ext uri="{FF2B5EF4-FFF2-40B4-BE49-F238E27FC236}">
                <a16:creationId xmlns:a16="http://schemas.microsoft.com/office/drawing/2014/main" id="{84987DC9-CD8A-4740-86BA-20C971B543B7}"/>
              </a:ext>
            </a:extLst>
          </p:cNvPr>
          <p:cNvSpPr>
            <a:spLocks noGrp="1"/>
          </p:cNvSpPr>
          <p:nvPr>
            <p:ph idx="1"/>
          </p:nvPr>
        </p:nvSpPr>
        <p:spPr>
          <a:xfrm>
            <a:off x="838200" y="1825625"/>
            <a:ext cx="10515600" cy="1236357"/>
          </a:xfrm>
        </p:spPr>
        <p:txBody>
          <a:bodyPr/>
          <a:lstStyle/>
          <a:p>
            <a:r>
              <a:rPr lang="sv-SE" dirty="0"/>
              <a:t>Mellan en femtedel och hälften av alla RLS-patienter beskriver sina besvär i termer av smärta.</a:t>
            </a:r>
          </a:p>
          <a:p>
            <a:pPr marL="0" indent="0">
              <a:buNone/>
            </a:pPr>
            <a:endParaRPr lang="sv-SE" dirty="0"/>
          </a:p>
          <a:p>
            <a:endParaRPr lang="sv-SE" dirty="0"/>
          </a:p>
          <a:p>
            <a:endParaRPr lang="sv-SE" dirty="0"/>
          </a:p>
        </p:txBody>
      </p:sp>
      <p:sp>
        <p:nvSpPr>
          <p:cNvPr id="4" name="textruta 3">
            <a:extLst>
              <a:ext uri="{FF2B5EF4-FFF2-40B4-BE49-F238E27FC236}">
                <a16:creationId xmlns:a16="http://schemas.microsoft.com/office/drawing/2014/main" id="{DD232133-0E25-4772-84EB-263AFB3316E4}"/>
              </a:ext>
            </a:extLst>
          </p:cNvPr>
          <p:cNvSpPr txBox="1"/>
          <p:nvPr/>
        </p:nvSpPr>
        <p:spPr>
          <a:xfrm>
            <a:off x="3204594" y="3252723"/>
            <a:ext cx="805344" cy="369332"/>
          </a:xfrm>
          <a:prstGeom prst="rect">
            <a:avLst/>
          </a:prstGeom>
          <a:noFill/>
        </p:spPr>
        <p:txBody>
          <a:bodyPr wrap="square" rtlCol="0">
            <a:spAutoFit/>
          </a:bodyPr>
          <a:lstStyle/>
          <a:p>
            <a:r>
              <a:rPr lang="sv-SE" dirty="0"/>
              <a:t>Sömn</a:t>
            </a:r>
          </a:p>
        </p:txBody>
      </p:sp>
      <p:sp>
        <p:nvSpPr>
          <p:cNvPr id="5" name="textruta 4">
            <a:extLst>
              <a:ext uri="{FF2B5EF4-FFF2-40B4-BE49-F238E27FC236}">
                <a16:creationId xmlns:a16="http://schemas.microsoft.com/office/drawing/2014/main" id="{0EB190C9-E426-49DB-9C68-8FE85DB4A5E4}"/>
              </a:ext>
            </a:extLst>
          </p:cNvPr>
          <p:cNvSpPr txBox="1"/>
          <p:nvPr/>
        </p:nvSpPr>
        <p:spPr>
          <a:xfrm>
            <a:off x="8131730" y="3235945"/>
            <a:ext cx="998290" cy="369332"/>
          </a:xfrm>
          <a:prstGeom prst="rect">
            <a:avLst/>
          </a:prstGeom>
          <a:noFill/>
        </p:spPr>
        <p:txBody>
          <a:bodyPr wrap="square" rtlCol="0">
            <a:spAutoFit/>
          </a:bodyPr>
          <a:lstStyle/>
          <a:p>
            <a:r>
              <a:rPr lang="sv-SE" dirty="0"/>
              <a:t>Smärta</a:t>
            </a:r>
          </a:p>
        </p:txBody>
      </p:sp>
      <p:sp>
        <p:nvSpPr>
          <p:cNvPr id="6" name="Pil: vänster-höger 5">
            <a:extLst>
              <a:ext uri="{FF2B5EF4-FFF2-40B4-BE49-F238E27FC236}">
                <a16:creationId xmlns:a16="http://schemas.microsoft.com/office/drawing/2014/main" id="{46F6AB86-B996-4FAF-A022-42F395BFAC12}"/>
              </a:ext>
            </a:extLst>
          </p:cNvPr>
          <p:cNvSpPr/>
          <p:nvPr/>
        </p:nvSpPr>
        <p:spPr>
          <a:xfrm>
            <a:off x="3942825" y="3328278"/>
            <a:ext cx="4121792" cy="2014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32E583FE-378C-4E99-B413-4722187021B6}"/>
              </a:ext>
            </a:extLst>
          </p:cNvPr>
          <p:cNvSpPr txBox="1"/>
          <p:nvPr/>
        </p:nvSpPr>
        <p:spPr>
          <a:xfrm>
            <a:off x="838200" y="4420998"/>
            <a:ext cx="10515600" cy="1661993"/>
          </a:xfrm>
          <a:prstGeom prst="rect">
            <a:avLst/>
          </a:prstGeom>
          <a:noFill/>
        </p:spPr>
        <p:txBody>
          <a:bodyPr wrap="square" rtlCol="0">
            <a:spAutoFit/>
          </a:bodyPr>
          <a:lstStyle/>
          <a:p>
            <a:pPr marL="285750" indent="-285750">
              <a:buFont typeface="Arial" panose="020B0604020202020204" pitchFamily="34" charset="0"/>
              <a:buChar char="•"/>
            </a:pPr>
            <a:r>
              <a:rPr lang="sv-SE" sz="2800" dirty="0"/>
              <a:t>Det är känt från experimentella studier och andra sjukdomar med långvarig smärta att det finns ett tvåriktat samband mellan sömn och smärta.</a:t>
            </a:r>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421301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Cat0100.JPG"/>
          <p:cNvPicPr>
            <a:picLocks noChangeAspect="1" noChangeArrowheads="1"/>
          </p:cNvPicPr>
          <p:nvPr/>
        </p:nvPicPr>
        <p:blipFill rotWithShape="1">
          <a:blip r:embed="rId3">
            <a:extLst>
              <a:ext uri="{28A0092B-C50C-407E-A947-70E740481C1C}">
                <a14:useLocalDpi xmlns:a14="http://schemas.microsoft.com/office/drawing/2010/main" val="0"/>
              </a:ext>
            </a:extLst>
          </a:blip>
          <a:srcRect l="7012" t="26216" b="25635"/>
          <a:stretch/>
        </p:blipFill>
        <p:spPr bwMode="auto">
          <a:xfrm>
            <a:off x="1524000" y="1"/>
            <a:ext cx="7085694" cy="27517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4/4c/Drosophila_melanogaster_-_side_%28aka%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751748"/>
            <a:ext cx="2771800" cy="21524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d/df/Sea-hare-morro-bay_%28431920585%29.jpg/800px-Sea-hare-morro-bay_%28431920585%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1" y="4723436"/>
            <a:ext cx="3203848" cy="21345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Sovande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800" y="2751747"/>
            <a:ext cx="4104456" cy="41105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8/87/C._elegans.jpg?uselang=s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097766" y="2292040"/>
            <a:ext cx="6875307" cy="22651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ile:Schlafende Höckerschwän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24192" y="2171645"/>
            <a:ext cx="1261914" cy="168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90048"/>
      </p:ext>
    </p:extLst>
  </p:cSld>
  <p:clrMapOvr>
    <a:masterClrMapping/>
  </p:clrMapOvr>
  <mc:AlternateContent xmlns:mc="http://schemas.openxmlformats.org/markup-compatibility/2006" xmlns:p14="http://schemas.microsoft.com/office/powerpoint/2010/main">
    <mc:Choice Requires="p14">
      <p:transition spd="slow" p14:dur="2000" advTm="18067"/>
    </mc:Choice>
    <mc:Fallback xmlns="">
      <p:transition spd="slow" advTm="1806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E00B06-2482-402F-9C32-26184CC241D1}"/>
              </a:ext>
            </a:extLst>
          </p:cNvPr>
          <p:cNvSpPr>
            <a:spLocks noGrp="1"/>
          </p:cNvSpPr>
          <p:nvPr>
            <p:ph type="title"/>
          </p:nvPr>
        </p:nvSpPr>
        <p:spPr/>
        <p:txBody>
          <a:bodyPr/>
          <a:lstStyle/>
          <a:p>
            <a:r>
              <a:rPr lang="sv-SE" dirty="0"/>
              <a:t>Vad är sömn?</a:t>
            </a:r>
          </a:p>
        </p:txBody>
      </p:sp>
      <p:graphicFrame>
        <p:nvGraphicFramePr>
          <p:cNvPr id="4" name="Tabell 4">
            <a:extLst>
              <a:ext uri="{FF2B5EF4-FFF2-40B4-BE49-F238E27FC236}">
                <a16:creationId xmlns:a16="http://schemas.microsoft.com/office/drawing/2014/main" id="{9DD22D7D-0B5C-4DBA-AA9F-723D84301139}"/>
              </a:ext>
            </a:extLst>
          </p:cNvPr>
          <p:cNvGraphicFramePr>
            <a:graphicFrameLocks noGrp="1"/>
          </p:cNvGraphicFramePr>
          <p:nvPr>
            <p:ph idx="1"/>
          </p:nvPr>
        </p:nvGraphicFramePr>
        <p:xfrm>
          <a:off x="838200" y="1288730"/>
          <a:ext cx="10515600" cy="53187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807822983"/>
                    </a:ext>
                  </a:extLst>
                </a:gridCol>
                <a:gridCol w="5257800">
                  <a:extLst>
                    <a:ext uri="{9D8B030D-6E8A-4147-A177-3AD203B41FA5}">
                      <a16:colId xmlns:a16="http://schemas.microsoft.com/office/drawing/2014/main" val="38150260"/>
                    </a:ext>
                  </a:extLst>
                </a:gridCol>
              </a:tblGrid>
              <a:tr h="370840">
                <a:tc>
                  <a:txBody>
                    <a:bodyPr/>
                    <a:lstStyle/>
                    <a:p>
                      <a:r>
                        <a:rPr lang="sv-SE" dirty="0"/>
                        <a:t>Kännetecken/egenskap</a:t>
                      </a:r>
                    </a:p>
                  </a:txBody>
                  <a:tcPr/>
                </a:tc>
                <a:tc>
                  <a:txBody>
                    <a:bodyPr/>
                    <a:lstStyle/>
                    <a:p>
                      <a:r>
                        <a:rPr lang="sv-SE" dirty="0"/>
                        <a:t>Kommentar</a:t>
                      </a:r>
                    </a:p>
                  </a:txBody>
                  <a:tcPr/>
                </a:tc>
                <a:extLst>
                  <a:ext uri="{0D108BD9-81ED-4DB2-BD59-A6C34878D82A}">
                    <a16:rowId xmlns:a16="http://schemas.microsoft.com/office/drawing/2014/main" val="1235356864"/>
                  </a:ext>
                </a:extLst>
              </a:tr>
              <a:tr h="370840">
                <a:tc>
                  <a:txBody>
                    <a:bodyPr/>
                    <a:lstStyle/>
                    <a:p>
                      <a:r>
                        <a:rPr lang="sv-SE" dirty="0"/>
                        <a:t>Förhöjda detektionströsklar för stimuli</a:t>
                      </a:r>
                    </a:p>
                  </a:txBody>
                  <a:tcPr/>
                </a:tc>
                <a:tc>
                  <a:txBody>
                    <a:bodyPr/>
                    <a:lstStyle/>
                    <a:p>
                      <a:r>
                        <a:rPr lang="sv-SE" dirty="0"/>
                        <a:t>En sovande organism (t ex en människa) måste stimuleras kraftigare för att reagera än en vaken organism. </a:t>
                      </a:r>
                    </a:p>
                  </a:txBody>
                  <a:tcPr/>
                </a:tc>
                <a:extLst>
                  <a:ext uri="{0D108BD9-81ED-4DB2-BD59-A6C34878D82A}">
                    <a16:rowId xmlns:a16="http://schemas.microsoft.com/office/drawing/2014/main" val="3733819298"/>
                  </a:ext>
                </a:extLst>
              </a:tr>
              <a:tr h="370840">
                <a:tc>
                  <a:txBody>
                    <a:bodyPr/>
                    <a:lstStyle/>
                    <a:p>
                      <a:r>
                        <a:rPr lang="sv-SE" dirty="0"/>
                        <a:t>Snabbt reversibelt</a:t>
                      </a:r>
                    </a:p>
                  </a:txBody>
                  <a:tcPr/>
                </a:tc>
                <a:tc>
                  <a:txBody>
                    <a:bodyPr/>
                    <a:lstStyle/>
                    <a:p>
                      <a:r>
                        <a:rPr lang="sv-SE" dirty="0"/>
                        <a:t>Man är väckbar när man sover, och vaknar förhållandevis snabbt, i likhet med någon som svimmat men till skillnad från t ex djur som går i vinterdvala.</a:t>
                      </a:r>
                    </a:p>
                  </a:txBody>
                  <a:tcPr/>
                </a:tc>
                <a:extLst>
                  <a:ext uri="{0D108BD9-81ED-4DB2-BD59-A6C34878D82A}">
                    <a16:rowId xmlns:a16="http://schemas.microsoft.com/office/drawing/2014/main" val="4004097124"/>
                  </a:ext>
                </a:extLst>
              </a:tr>
              <a:tr h="370840">
                <a:tc>
                  <a:txBody>
                    <a:bodyPr/>
                    <a:lstStyle/>
                    <a:p>
                      <a:r>
                        <a:rPr lang="sv-SE" dirty="0"/>
                        <a:t>Fysiologiskt</a:t>
                      </a:r>
                    </a:p>
                  </a:txBody>
                  <a:tcPr/>
                </a:tc>
                <a:tc>
                  <a:txBody>
                    <a:bodyPr/>
                    <a:lstStyle/>
                    <a:p>
                      <a:r>
                        <a:rPr lang="sv-SE" dirty="0"/>
                        <a:t>Sömn är ett normalfysiologiskt tillstånd, till skillnad från många andra former av medvetslöshet (som vi kommer till senare)</a:t>
                      </a:r>
                    </a:p>
                  </a:txBody>
                  <a:tcPr/>
                </a:tc>
                <a:extLst>
                  <a:ext uri="{0D108BD9-81ED-4DB2-BD59-A6C34878D82A}">
                    <a16:rowId xmlns:a16="http://schemas.microsoft.com/office/drawing/2014/main" val="1620383204"/>
                  </a:ext>
                </a:extLst>
              </a:tr>
              <a:tr h="370840">
                <a:tc>
                  <a:txBody>
                    <a:bodyPr/>
                    <a:lstStyle/>
                    <a:p>
                      <a:r>
                        <a:rPr lang="sv-SE" dirty="0"/>
                        <a:t>Homeostatiskt reglerat</a:t>
                      </a:r>
                    </a:p>
                  </a:txBody>
                  <a:tcPr/>
                </a:tc>
                <a:tc>
                  <a:txBody>
                    <a:bodyPr/>
                    <a:lstStyle/>
                    <a:p>
                      <a:r>
                        <a:rPr lang="sv-SE" dirty="0"/>
                        <a:t>I likhet med ätande, drickande och andning har vi ett visst sömnbehov, och om vi får för lite sömn måste vi kompensera det genom att få mer, eller djupare, sömn.</a:t>
                      </a:r>
                    </a:p>
                  </a:txBody>
                  <a:tcPr/>
                </a:tc>
                <a:extLst>
                  <a:ext uri="{0D108BD9-81ED-4DB2-BD59-A6C34878D82A}">
                    <a16:rowId xmlns:a16="http://schemas.microsoft.com/office/drawing/2014/main" val="3734262092"/>
                  </a:ext>
                </a:extLst>
              </a:tr>
              <a:tr h="370840">
                <a:tc>
                  <a:txBody>
                    <a:bodyPr/>
                    <a:lstStyle/>
                    <a:p>
                      <a:r>
                        <a:rPr lang="sv-SE" dirty="0"/>
                        <a:t>Motorisk inaktivitet</a:t>
                      </a:r>
                    </a:p>
                  </a:txBody>
                  <a:tcPr/>
                </a:tc>
                <a:tc>
                  <a:txBody>
                    <a:bodyPr/>
                    <a:lstStyle/>
                    <a:p>
                      <a:r>
                        <a:rPr lang="sv-SE" dirty="0"/>
                        <a:t>Avsaknad av viljemässiga, medvetna rörelser.</a:t>
                      </a:r>
                    </a:p>
                  </a:txBody>
                  <a:tcPr/>
                </a:tc>
                <a:extLst>
                  <a:ext uri="{0D108BD9-81ED-4DB2-BD59-A6C34878D82A}">
                    <a16:rowId xmlns:a16="http://schemas.microsoft.com/office/drawing/2014/main" val="54882917"/>
                  </a:ext>
                </a:extLst>
              </a:tr>
              <a:tr h="370840">
                <a:tc>
                  <a:txBody>
                    <a:bodyPr/>
                    <a:lstStyle/>
                    <a:p>
                      <a:r>
                        <a:rPr lang="sv-SE" dirty="0"/>
                        <a:t>Arttypisk kroppsposition</a:t>
                      </a:r>
                    </a:p>
                  </a:txBody>
                  <a:tcPr/>
                </a:tc>
                <a:tc>
                  <a:txBody>
                    <a:bodyPr/>
                    <a:lstStyle/>
                    <a:p>
                      <a:r>
                        <a:rPr lang="sv-SE" dirty="0"/>
                        <a:t>Hos människor betyder det att vi ligger ner. </a:t>
                      </a:r>
                    </a:p>
                  </a:txBody>
                  <a:tcPr/>
                </a:tc>
                <a:extLst>
                  <a:ext uri="{0D108BD9-81ED-4DB2-BD59-A6C34878D82A}">
                    <a16:rowId xmlns:a16="http://schemas.microsoft.com/office/drawing/2014/main" val="2710561738"/>
                  </a:ext>
                </a:extLst>
              </a:tr>
            </a:tbl>
          </a:graphicData>
        </a:graphic>
      </p:graphicFrame>
    </p:spTree>
    <p:extLst>
      <p:ext uri="{BB962C8B-B14F-4D97-AF65-F5344CB8AC3E}">
        <p14:creationId xmlns:p14="http://schemas.microsoft.com/office/powerpoint/2010/main" val="356914862"/>
      </p:ext>
    </p:extLst>
  </p:cSld>
  <p:clrMapOvr>
    <a:masterClrMapping/>
  </p:clrMapOvr>
  <mc:AlternateContent xmlns:mc="http://schemas.openxmlformats.org/markup-compatibility/2006" xmlns:p14="http://schemas.microsoft.com/office/powerpoint/2010/main">
    <mc:Choice Requires="p14">
      <p:transition spd="slow" p14:dur="2000" advTm="112933"/>
    </mc:Choice>
    <mc:Fallback xmlns="">
      <p:transition spd="slow" advTm="11293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0D0615-C38C-4232-9D2C-4F68CA2E0133}"/>
              </a:ext>
            </a:extLst>
          </p:cNvPr>
          <p:cNvSpPr>
            <a:spLocks noGrp="1"/>
          </p:cNvSpPr>
          <p:nvPr>
            <p:ph type="title"/>
          </p:nvPr>
        </p:nvSpPr>
        <p:spPr/>
        <p:txBody>
          <a:bodyPr/>
          <a:lstStyle/>
          <a:p>
            <a:r>
              <a:rPr lang="sv-SE" dirty="0"/>
              <a:t>Varför sover vi?</a:t>
            </a:r>
          </a:p>
        </p:txBody>
      </p:sp>
      <p:pic>
        <p:nvPicPr>
          <p:cNvPr id="4" name="Bildobjekt 3">
            <a:extLst>
              <a:ext uri="{FF2B5EF4-FFF2-40B4-BE49-F238E27FC236}">
                <a16:creationId xmlns:a16="http://schemas.microsoft.com/office/drawing/2014/main" id="{8A6DBD65-4428-4EDB-B254-64D49B527C2E}"/>
              </a:ext>
            </a:extLst>
          </p:cNvPr>
          <p:cNvPicPr>
            <a:picLocks noChangeAspect="1"/>
          </p:cNvPicPr>
          <p:nvPr/>
        </p:nvPicPr>
        <p:blipFill>
          <a:blip r:embed="rId2"/>
          <a:stretch>
            <a:fillRect/>
          </a:stretch>
        </p:blipFill>
        <p:spPr>
          <a:xfrm>
            <a:off x="838200" y="1662112"/>
            <a:ext cx="3430293" cy="4528963"/>
          </a:xfrm>
          <a:prstGeom prst="rect">
            <a:avLst/>
          </a:prstGeom>
        </p:spPr>
      </p:pic>
      <p:sp>
        <p:nvSpPr>
          <p:cNvPr id="5" name="textruta 4">
            <a:extLst>
              <a:ext uri="{FF2B5EF4-FFF2-40B4-BE49-F238E27FC236}">
                <a16:creationId xmlns:a16="http://schemas.microsoft.com/office/drawing/2014/main" id="{E1FE4DB0-F2DD-4671-B27B-30853E333621}"/>
              </a:ext>
            </a:extLst>
          </p:cNvPr>
          <p:cNvSpPr txBox="1"/>
          <p:nvPr/>
        </p:nvSpPr>
        <p:spPr>
          <a:xfrm>
            <a:off x="4412609" y="1662112"/>
            <a:ext cx="6342077" cy="2585323"/>
          </a:xfrm>
          <a:prstGeom prst="rect">
            <a:avLst/>
          </a:prstGeom>
          <a:noFill/>
        </p:spPr>
        <p:txBody>
          <a:bodyPr wrap="square" rtlCol="0">
            <a:spAutoFit/>
          </a:bodyPr>
          <a:lstStyle/>
          <a:p>
            <a:r>
              <a:rPr lang="sv-SE" dirty="0"/>
              <a:t>Vi sover för att kunna vara vakna.</a:t>
            </a:r>
          </a:p>
          <a:p>
            <a:r>
              <a:rPr lang="sv-SE" dirty="0"/>
              <a:t>Kanske är det för att:</a:t>
            </a:r>
          </a:p>
          <a:p>
            <a:pPr marL="285750" indent="-285750">
              <a:buFont typeface="Arial" panose="020B0604020202020204" pitchFamily="34" charset="0"/>
              <a:buChar char="•"/>
            </a:pPr>
            <a:r>
              <a:rPr lang="sv-SE" dirty="0"/>
              <a:t>Återställa hjärnans energidepåer?</a:t>
            </a:r>
          </a:p>
          <a:p>
            <a:pPr marL="285750" indent="-285750">
              <a:buFont typeface="Arial" panose="020B0604020202020204" pitchFamily="34" charset="0"/>
              <a:buChar char="•"/>
            </a:pPr>
            <a:r>
              <a:rPr lang="sv-SE" dirty="0"/>
              <a:t>Rensa ut onödiga minnen och befästa viktiga?</a:t>
            </a:r>
          </a:p>
          <a:p>
            <a:pPr marL="285750" indent="-285750">
              <a:buFont typeface="Arial" panose="020B0604020202020204" pitchFamily="34" charset="0"/>
              <a:buChar char="•"/>
            </a:pPr>
            <a:r>
              <a:rPr lang="sv-SE" dirty="0"/>
              <a:t>Rensa ut slaggprodukter?</a:t>
            </a:r>
          </a:p>
          <a:p>
            <a:pPr marL="285750" indent="-285750">
              <a:buFont typeface="Arial" panose="020B0604020202020204" pitchFamily="34" charset="0"/>
              <a:buChar char="•"/>
            </a:pPr>
            <a:r>
              <a:rPr lang="sv-SE" dirty="0"/>
              <a:t>Förbättra immunförsvaret?</a:t>
            </a:r>
          </a:p>
          <a:p>
            <a:pPr marL="285750" indent="-285750">
              <a:buFont typeface="Arial" panose="020B0604020202020204" pitchFamily="34" charset="0"/>
              <a:buChar char="•"/>
            </a:pPr>
            <a:r>
              <a:rPr lang="sv-SE" dirty="0"/>
              <a:t>Balansera känslolivet?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424643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893128" y="3933057"/>
            <a:ext cx="2880320" cy="2376263"/>
          </a:xfrm>
        </p:spPr>
        <p:txBody>
          <a:bodyPr>
            <a:normAutofit/>
          </a:bodyPr>
          <a:lstStyle/>
          <a:p>
            <a:pPr marL="0" indent="0">
              <a:buNone/>
            </a:pPr>
            <a:r>
              <a:rPr lang="en-US" sz="2600" dirty="0"/>
              <a:t>Sleep and watchfulness, both of them, when immoderate, constitute disease. </a:t>
            </a:r>
          </a:p>
          <a:p>
            <a:pPr marL="0" indent="0" algn="r">
              <a:buNone/>
            </a:pPr>
            <a:r>
              <a:rPr lang="en-US" sz="1100" i="1" dirty="0" err="1"/>
              <a:t>Hippokrates</a:t>
            </a:r>
            <a:r>
              <a:rPr lang="en-US" sz="1100" i="1" dirty="0"/>
              <a:t>, </a:t>
            </a:r>
            <a:r>
              <a:rPr lang="en-US" sz="1100" i="1" dirty="0" err="1"/>
              <a:t>läkekonstens</a:t>
            </a:r>
            <a:r>
              <a:rPr lang="en-US" sz="1100" i="1" dirty="0"/>
              <a:t> fader</a:t>
            </a:r>
            <a:endParaRPr lang="sv-SE" sz="1100" i="1" dirty="0"/>
          </a:p>
        </p:txBody>
      </p:sp>
      <p:pic>
        <p:nvPicPr>
          <p:cNvPr id="1026" name="Picture 2" descr="File:Hippocrates pushkin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476673"/>
            <a:ext cx="2592288" cy="34583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le:Margaret Thatcher 19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5" y="449298"/>
            <a:ext cx="2592287" cy="3458309"/>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innehåll 2"/>
          <p:cNvSpPr txBox="1">
            <a:spLocks/>
          </p:cNvSpPr>
          <p:nvPr/>
        </p:nvSpPr>
        <p:spPr>
          <a:xfrm>
            <a:off x="6665168" y="4077072"/>
            <a:ext cx="2743200" cy="11087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2600" dirty="0" err="1"/>
              <a:t>Sleep</a:t>
            </a:r>
            <a:r>
              <a:rPr lang="sv-SE" sz="2600" dirty="0"/>
              <a:t> is for </a:t>
            </a:r>
            <a:r>
              <a:rPr lang="sv-SE" sz="2600" dirty="0" err="1"/>
              <a:t>wimps</a:t>
            </a:r>
            <a:r>
              <a:rPr lang="sv-SE" sz="2600" dirty="0"/>
              <a:t>. </a:t>
            </a:r>
          </a:p>
          <a:p>
            <a:pPr marL="0" indent="0" algn="r">
              <a:buNone/>
            </a:pPr>
            <a:r>
              <a:rPr lang="sv-SE" sz="1100" i="1" dirty="0"/>
              <a:t>Margaret Thatcher, brittisk premiärminister</a:t>
            </a:r>
          </a:p>
        </p:txBody>
      </p:sp>
    </p:spTree>
    <p:extLst>
      <p:ext uri="{BB962C8B-B14F-4D97-AF65-F5344CB8AC3E}">
        <p14:creationId xmlns:p14="http://schemas.microsoft.com/office/powerpoint/2010/main" val="3689608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5F9E04-8FE3-482A-9557-9EF250D05C03}"/>
              </a:ext>
            </a:extLst>
          </p:cNvPr>
          <p:cNvSpPr>
            <a:spLocks noGrp="1"/>
          </p:cNvSpPr>
          <p:nvPr>
            <p:ph type="title"/>
          </p:nvPr>
        </p:nvSpPr>
        <p:spPr/>
        <p:txBody>
          <a:bodyPr/>
          <a:lstStyle/>
          <a:p>
            <a:r>
              <a:rPr lang="sv-SE" dirty="0"/>
              <a:t>Hur styrs sömn i hjärnan?</a:t>
            </a:r>
          </a:p>
        </p:txBody>
      </p:sp>
      <p:pic>
        <p:nvPicPr>
          <p:cNvPr id="4" name="Bildobjekt 3">
            <a:extLst>
              <a:ext uri="{FF2B5EF4-FFF2-40B4-BE49-F238E27FC236}">
                <a16:creationId xmlns:a16="http://schemas.microsoft.com/office/drawing/2014/main" id="{AD698235-C597-4E43-A264-998A94A67D48}"/>
              </a:ext>
            </a:extLst>
          </p:cNvPr>
          <p:cNvPicPr>
            <a:picLocks noChangeAspect="1"/>
          </p:cNvPicPr>
          <p:nvPr/>
        </p:nvPicPr>
        <p:blipFill>
          <a:blip r:embed="rId2"/>
          <a:stretch>
            <a:fillRect/>
          </a:stretch>
        </p:blipFill>
        <p:spPr>
          <a:xfrm>
            <a:off x="838201" y="1405162"/>
            <a:ext cx="5411598" cy="4054188"/>
          </a:xfrm>
          <a:prstGeom prst="rect">
            <a:avLst/>
          </a:prstGeom>
        </p:spPr>
      </p:pic>
      <p:pic>
        <p:nvPicPr>
          <p:cNvPr id="7" name="Bildobjekt 6">
            <a:extLst>
              <a:ext uri="{FF2B5EF4-FFF2-40B4-BE49-F238E27FC236}">
                <a16:creationId xmlns:a16="http://schemas.microsoft.com/office/drawing/2014/main" id="{F3188FD0-A938-4A94-859E-0AAFD77AF182}"/>
              </a:ext>
            </a:extLst>
          </p:cNvPr>
          <p:cNvPicPr>
            <a:picLocks noChangeAspect="1"/>
          </p:cNvPicPr>
          <p:nvPr/>
        </p:nvPicPr>
        <p:blipFill>
          <a:blip r:embed="rId3"/>
          <a:stretch>
            <a:fillRect/>
          </a:stretch>
        </p:blipFill>
        <p:spPr>
          <a:xfrm>
            <a:off x="9034942" y="1405162"/>
            <a:ext cx="2953527" cy="4045246"/>
          </a:xfrm>
          <a:prstGeom prst="rect">
            <a:avLst/>
          </a:prstGeom>
        </p:spPr>
      </p:pic>
      <p:pic>
        <p:nvPicPr>
          <p:cNvPr id="8" name="Bildobjekt 7">
            <a:extLst>
              <a:ext uri="{FF2B5EF4-FFF2-40B4-BE49-F238E27FC236}">
                <a16:creationId xmlns:a16="http://schemas.microsoft.com/office/drawing/2014/main" id="{2EF4FAC8-7E01-44E6-87AC-C8DBB20D7189}"/>
              </a:ext>
            </a:extLst>
          </p:cNvPr>
          <p:cNvPicPr>
            <a:picLocks noChangeAspect="1"/>
          </p:cNvPicPr>
          <p:nvPr/>
        </p:nvPicPr>
        <p:blipFill>
          <a:blip r:embed="rId4"/>
          <a:stretch>
            <a:fillRect/>
          </a:stretch>
        </p:blipFill>
        <p:spPr>
          <a:xfrm>
            <a:off x="6249799" y="1405161"/>
            <a:ext cx="2718032" cy="4045247"/>
          </a:xfrm>
          <a:prstGeom prst="rect">
            <a:avLst/>
          </a:prstGeom>
        </p:spPr>
      </p:pic>
    </p:spTree>
    <p:extLst>
      <p:ext uri="{BB962C8B-B14F-4D97-AF65-F5344CB8AC3E}">
        <p14:creationId xmlns:p14="http://schemas.microsoft.com/office/powerpoint/2010/main" val="168084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3CCA83-C092-4B88-9C30-2AAE2A7A5054}"/>
              </a:ext>
            </a:extLst>
          </p:cNvPr>
          <p:cNvSpPr>
            <a:spLocks noGrp="1"/>
          </p:cNvSpPr>
          <p:nvPr>
            <p:ph type="title"/>
          </p:nvPr>
        </p:nvSpPr>
        <p:spPr/>
        <p:txBody>
          <a:bodyPr/>
          <a:lstStyle/>
          <a:p>
            <a:r>
              <a:rPr lang="sv-SE" dirty="0"/>
              <a:t>Hur styrs sömn i hjärnan?</a:t>
            </a:r>
          </a:p>
        </p:txBody>
      </p:sp>
      <p:pic>
        <p:nvPicPr>
          <p:cNvPr id="4" name="Bildobjekt 3">
            <a:extLst>
              <a:ext uri="{FF2B5EF4-FFF2-40B4-BE49-F238E27FC236}">
                <a16:creationId xmlns:a16="http://schemas.microsoft.com/office/drawing/2014/main" id="{F31AFA01-3647-4F65-86E9-6E942D02028D}"/>
              </a:ext>
            </a:extLst>
          </p:cNvPr>
          <p:cNvPicPr>
            <a:picLocks noChangeAspect="1"/>
          </p:cNvPicPr>
          <p:nvPr/>
        </p:nvPicPr>
        <p:blipFill>
          <a:blip r:embed="rId2"/>
          <a:stretch>
            <a:fillRect/>
          </a:stretch>
        </p:blipFill>
        <p:spPr>
          <a:xfrm>
            <a:off x="1786855" y="2678793"/>
            <a:ext cx="7334774" cy="3814082"/>
          </a:xfrm>
          <a:prstGeom prst="rect">
            <a:avLst/>
          </a:prstGeom>
        </p:spPr>
      </p:pic>
      <p:sp>
        <p:nvSpPr>
          <p:cNvPr id="5" name="textruta 4">
            <a:extLst>
              <a:ext uri="{FF2B5EF4-FFF2-40B4-BE49-F238E27FC236}">
                <a16:creationId xmlns:a16="http://schemas.microsoft.com/office/drawing/2014/main" id="{CA742FCE-29C9-4E4B-B2EA-DAD35AD3A4A3}"/>
              </a:ext>
            </a:extLst>
          </p:cNvPr>
          <p:cNvSpPr txBox="1"/>
          <p:nvPr/>
        </p:nvSpPr>
        <p:spPr>
          <a:xfrm>
            <a:off x="1786855" y="1501629"/>
            <a:ext cx="2323751" cy="646331"/>
          </a:xfrm>
          <a:prstGeom prst="rect">
            <a:avLst/>
          </a:prstGeom>
          <a:noFill/>
        </p:spPr>
        <p:txBody>
          <a:bodyPr wrap="square" rtlCol="0">
            <a:spAutoFit/>
          </a:bodyPr>
          <a:lstStyle/>
          <a:p>
            <a:r>
              <a:rPr lang="sv-SE" dirty="0" err="1"/>
              <a:t>Sleep</a:t>
            </a:r>
            <a:r>
              <a:rPr lang="sv-SE" dirty="0"/>
              <a:t> On-celler i försöker få oss att sova</a:t>
            </a:r>
          </a:p>
        </p:txBody>
      </p:sp>
      <p:cxnSp>
        <p:nvCxnSpPr>
          <p:cNvPr id="7" name="Rak pilkoppling 6">
            <a:extLst>
              <a:ext uri="{FF2B5EF4-FFF2-40B4-BE49-F238E27FC236}">
                <a16:creationId xmlns:a16="http://schemas.microsoft.com/office/drawing/2014/main" id="{5ABC836B-A4BC-4828-B6E2-D3D1C62D61A4}"/>
              </a:ext>
            </a:extLst>
          </p:cNvPr>
          <p:cNvCxnSpPr>
            <a:stCxn id="5" idx="2"/>
          </p:cNvCxnSpPr>
          <p:nvPr/>
        </p:nvCxnSpPr>
        <p:spPr>
          <a:xfrm>
            <a:off x="2948731" y="2147960"/>
            <a:ext cx="314586" cy="185358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8" name="textruta 7">
            <a:extLst>
              <a:ext uri="{FF2B5EF4-FFF2-40B4-BE49-F238E27FC236}">
                <a16:creationId xmlns:a16="http://schemas.microsoft.com/office/drawing/2014/main" id="{549D3FC4-3244-44D4-BB06-902A1E65CE37}"/>
              </a:ext>
            </a:extLst>
          </p:cNvPr>
          <p:cNvSpPr txBox="1"/>
          <p:nvPr/>
        </p:nvSpPr>
        <p:spPr>
          <a:xfrm>
            <a:off x="4915949" y="1501629"/>
            <a:ext cx="4205680" cy="646331"/>
          </a:xfrm>
          <a:prstGeom prst="rect">
            <a:avLst/>
          </a:prstGeom>
          <a:noFill/>
        </p:spPr>
        <p:txBody>
          <a:bodyPr wrap="square" rtlCol="0">
            <a:spAutoFit/>
          </a:bodyPr>
          <a:lstStyle/>
          <a:p>
            <a:r>
              <a:rPr lang="sv-SE" dirty="0" err="1"/>
              <a:t>Sleep</a:t>
            </a:r>
            <a:r>
              <a:rPr lang="sv-SE" dirty="0"/>
              <a:t> Off-celler försöker få oss att vara vakna. </a:t>
            </a:r>
          </a:p>
        </p:txBody>
      </p:sp>
      <p:cxnSp>
        <p:nvCxnSpPr>
          <p:cNvPr id="10" name="Rak pilkoppling 9">
            <a:extLst>
              <a:ext uri="{FF2B5EF4-FFF2-40B4-BE49-F238E27FC236}">
                <a16:creationId xmlns:a16="http://schemas.microsoft.com/office/drawing/2014/main" id="{7A4B405C-0510-47CD-B9E4-AA6689DDEBCF}"/>
              </a:ext>
            </a:extLst>
          </p:cNvPr>
          <p:cNvCxnSpPr>
            <a:stCxn id="8" idx="2"/>
          </p:cNvCxnSpPr>
          <p:nvPr/>
        </p:nvCxnSpPr>
        <p:spPr>
          <a:xfrm flipH="1">
            <a:off x="5889072" y="2147960"/>
            <a:ext cx="1129717" cy="2138814"/>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9" name="Rak pilkoppling 8">
            <a:extLst>
              <a:ext uri="{FF2B5EF4-FFF2-40B4-BE49-F238E27FC236}">
                <a16:creationId xmlns:a16="http://schemas.microsoft.com/office/drawing/2014/main" id="{90B747A9-1A1E-497E-B76F-CDAF7BE159B9}"/>
              </a:ext>
            </a:extLst>
          </p:cNvPr>
          <p:cNvCxnSpPr/>
          <p:nvPr/>
        </p:nvCxnSpPr>
        <p:spPr>
          <a:xfrm flipH="1">
            <a:off x="8019875" y="2516697"/>
            <a:ext cx="1652631" cy="12164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7B35609C-510B-4A99-B343-A56F4D05F120}"/>
              </a:ext>
            </a:extLst>
          </p:cNvPr>
          <p:cNvSpPr txBox="1"/>
          <p:nvPr/>
        </p:nvSpPr>
        <p:spPr>
          <a:xfrm>
            <a:off x="9748007" y="2059425"/>
            <a:ext cx="2105637" cy="2585323"/>
          </a:xfrm>
          <a:prstGeom prst="rect">
            <a:avLst/>
          </a:prstGeom>
          <a:noFill/>
        </p:spPr>
        <p:txBody>
          <a:bodyPr wrap="square" rtlCol="0">
            <a:spAutoFit/>
          </a:bodyPr>
          <a:lstStyle/>
          <a:p>
            <a:r>
              <a:rPr lang="sv-SE" dirty="0"/>
              <a:t>Dygnsrytm, sömnbehov, immunförsvar, känslor, motivation med mera kan ”heja” på endera sidan i dragkampen och styra vem som har övertaget.</a:t>
            </a:r>
          </a:p>
        </p:txBody>
      </p:sp>
    </p:spTree>
    <p:extLst>
      <p:ext uri="{BB962C8B-B14F-4D97-AF65-F5344CB8AC3E}">
        <p14:creationId xmlns:p14="http://schemas.microsoft.com/office/powerpoint/2010/main" val="357538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B70171-A188-43AC-BFF5-4B07F6247872}"/>
              </a:ext>
            </a:extLst>
          </p:cNvPr>
          <p:cNvSpPr>
            <a:spLocks noGrp="1"/>
          </p:cNvSpPr>
          <p:nvPr>
            <p:ph type="title"/>
          </p:nvPr>
        </p:nvSpPr>
        <p:spPr/>
        <p:txBody>
          <a:bodyPr/>
          <a:lstStyle/>
          <a:p>
            <a:r>
              <a:rPr lang="sv-SE" dirty="0"/>
              <a:t>Vad händer om vi inte får sova?</a:t>
            </a:r>
          </a:p>
        </p:txBody>
      </p:sp>
      <p:sp>
        <p:nvSpPr>
          <p:cNvPr id="3" name="Platshållare för innehåll 2">
            <a:extLst>
              <a:ext uri="{FF2B5EF4-FFF2-40B4-BE49-F238E27FC236}">
                <a16:creationId xmlns:a16="http://schemas.microsoft.com/office/drawing/2014/main" id="{97248987-26C4-4AA6-A0CF-321AC49B6A6A}"/>
              </a:ext>
            </a:extLst>
          </p:cNvPr>
          <p:cNvSpPr>
            <a:spLocks noGrp="1"/>
          </p:cNvSpPr>
          <p:nvPr>
            <p:ph idx="1"/>
          </p:nvPr>
        </p:nvSpPr>
        <p:spPr/>
        <p:txBody>
          <a:bodyPr>
            <a:normAutofit lnSpcReduction="10000"/>
          </a:bodyPr>
          <a:lstStyle/>
          <a:p>
            <a:r>
              <a:rPr lang="sv-SE" dirty="0"/>
              <a:t>Sömnighet</a:t>
            </a:r>
          </a:p>
          <a:p>
            <a:r>
              <a:rPr lang="sv-SE" dirty="0"/>
              <a:t>Trötthet</a:t>
            </a:r>
          </a:p>
          <a:p>
            <a:r>
              <a:rPr lang="sv-SE" dirty="0"/>
              <a:t>Olycksrisk</a:t>
            </a:r>
          </a:p>
          <a:p>
            <a:r>
              <a:rPr lang="sv-SE" dirty="0"/>
              <a:t>Koncentrationssvårigheter</a:t>
            </a:r>
          </a:p>
          <a:p>
            <a:r>
              <a:rPr lang="sv-SE" dirty="0"/>
              <a:t>Sämre humör</a:t>
            </a:r>
          </a:p>
          <a:p>
            <a:r>
              <a:rPr lang="sv-SE" dirty="0"/>
              <a:t>Sämre reaktionstid</a:t>
            </a:r>
          </a:p>
          <a:p>
            <a:r>
              <a:rPr lang="sv-SE" dirty="0"/>
              <a:t>Ökad aptit</a:t>
            </a:r>
          </a:p>
          <a:p>
            <a:r>
              <a:rPr lang="sv-SE" dirty="0"/>
              <a:t>Ökad insulinresistens</a:t>
            </a:r>
          </a:p>
          <a:p>
            <a:r>
              <a:rPr lang="sv-SE" dirty="0"/>
              <a:t>Ökad smärtkänslighet</a:t>
            </a:r>
          </a:p>
        </p:txBody>
      </p:sp>
    </p:spTree>
    <p:extLst>
      <p:ext uri="{BB962C8B-B14F-4D97-AF65-F5344CB8AC3E}">
        <p14:creationId xmlns:p14="http://schemas.microsoft.com/office/powerpoint/2010/main" val="333854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1A5959-3E9D-4A4C-AE92-33BEBDBEB189}"/>
              </a:ext>
            </a:extLst>
          </p:cNvPr>
          <p:cNvSpPr>
            <a:spLocks noGrp="1"/>
          </p:cNvSpPr>
          <p:nvPr>
            <p:ph type="title"/>
          </p:nvPr>
        </p:nvSpPr>
        <p:spPr/>
        <p:txBody>
          <a:bodyPr/>
          <a:lstStyle/>
          <a:p>
            <a:r>
              <a:rPr lang="sv-SE" dirty="0"/>
              <a:t>Vad händer om vi inte får sova?</a:t>
            </a:r>
          </a:p>
        </p:txBody>
      </p:sp>
      <p:sp>
        <p:nvSpPr>
          <p:cNvPr id="3" name="Platshållare för innehåll 2">
            <a:extLst>
              <a:ext uri="{FF2B5EF4-FFF2-40B4-BE49-F238E27FC236}">
                <a16:creationId xmlns:a16="http://schemas.microsoft.com/office/drawing/2014/main" id="{8A35B04D-8A6C-4AAE-A881-14527B6E2A76}"/>
              </a:ext>
            </a:extLst>
          </p:cNvPr>
          <p:cNvSpPr>
            <a:spLocks noGrp="1"/>
          </p:cNvSpPr>
          <p:nvPr>
            <p:ph idx="1"/>
          </p:nvPr>
        </p:nvSpPr>
        <p:spPr/>
        <p:txBody>
          <a:bodyPr/>
          <a:lstStyle/>
          <a:p>
            <a:r>
              <a:rPr lang="sv-SE" dirty="0"/>
              <a:t>Övervikt</a:t>
            </a:r>
          </a:p>
          <a:p>
            <a:r>
              <a:rPr lang="sv-SE" dirty="0"/>
              <a:t>Högt blodtryck</a:t>
            </a:r>
          </a:p>
          <a:p>
            <a:r>
              <a:rPr lang="sv-SE" dirty="0"/>
              <a:t>Vissa cancerformer</a:t>
            </a:r>
          </a:p>
          <a:p>
            <a:r>
              <a:rPr lang="sv-SE" dirty="0"/>
              <a:t>Inflammation</a:t>
            </a:r>
          </a:p>
          <a:p>
            <a:r>
              <a:rPr lang="sv-SE" dirty="0"/>
              <a:t>Depression</a:t>
            </a:r>
          </a:p>
          <a:p>
            <a:endParaRPr lang="sv-SE" dirty="0"/>
          </a:p>
          <a:p>
            <a:endParaRPr lang="sv-SE" dirty="0"/>
          </a:p>
        </p:txBody>
      </p:sp>
    </p:spTree>
    <p:extLst>
      <p:ext uri="{BB962C8B-B14F-4D97-AF65-F5344CB8AC3E}">
        <p14:creationId xmlns:p14="http://schemas.microsoft.com/office/powerpoint/2010/main" val="40774750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670</Words>
  <Application>Microsoft Office PowerPoint</Application>
  <PresentationFormat>Bredbild</PresentationFormat>
  <Paragraphs>83</Paragraphs>
  <Slides>15</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15</vt:i4>
      </vt:variant>
    </vt:vector>
  </HeadingPairs>
  <TitlesOfParts>
    <vt:vector size="19" baseType="lpstr">
      <vt:lpstr>Arial</vt:lpstr>
      <vt:lpstr>Calibri</vt:lpstr>
      <vt:lpstr>Calibri Light</vt:lpstr>
      <vt:lpstr>Office-tema</vt:lpstr>
      <vt:lpstr>Sömn</vt:lpstr>
      <vt:lpstr>PowerPoint-presentation</vt:lpstr>
      <vt:lpstr>Vad är sömn?</vt:lpstr>
      <vt:lpstr>Varför sover vi?</vt:lpstr>
      <vt:lpstr>PowerPoint-presentation</vt:lpstr>
      <vt:lpstr>Hur styrs sömn i hjärnan?</vt:lpstr>
      <vt:lpstr>Hur styrs sömn i hjärnan?</vt:lpstr>
      <vt:lpstr>Vad händer om vi inte får sova?</vt:lpstr>
      <vt:lpstr>Vad händer om vi inte får sova?</vt:lpstr>
      <vt:lpstr>Sömn vid RLS/WED och PLM</vt:lpstr>
      <vt:lpstr>Vanliga sömnbesvär</vt:lpstr>
      <vt:lpstr>Insomningssvårigheter</vt:lpstr>
      <vt:lpstr>Fragmenterad sömn</vt:lpstr>
      <vt:lpstr>Dagsömnighet</vt:lpstr>
      <vt:lpstr>RLS, sömn och smärta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Sömn</dc:title>
  <dc:creator>Martin</dc:creator>
  <cp:lastModifiedBy>Martin</cp:lastModifiedBy>
  <cp:revision>6</cp:revision>
  <dcterms:created xsi:type="dcterms:W3CDTF">2022-03-19T12:33:39Z</dcterms:created>
  <dcterms:modified xsi:type="dcterms:W3CDTF">2022-04-02T08:17:32Z</dcterms:modified>
</cp:coreProperties>
</file>